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3" r:id="rId4"/>
    <p:sldId id="273" r:id="rId5"/>
    <p:sldId id="281" r:id="rId6"/>
    <p:sldId id="282" r:id="rId7"/>
    <p:sldId id="284" r:id="rId8"/>
    <p:sldId id="298" r:id="rId9"/>
    <p:sldId id="285" r:id="rId10"/>
    <p:sldId id="286" r:id="rId11"/>
    <p:sldId id="302" r:id="rId12"/>
    <p:sldId id="303" r:id="rId13"/>
    <p:sldId id="301" r:id="rId14"/>
    <p:sldId id="295" r:id="rId15"/>
    <p:sldId id="287" r:id="rId16"/>
    <p:sldId id="288" r:id="rId17"/>
    <p:sldId id="267" r:id="rId18"/>
    <p:sldId id="297" r:id="rId19"/>
    <p:sldId id="289" r:id="rId20"/>
    <p:sldId id="290" r:id="rId21"/>
    <p:sldId id="293" r:id="rId22"/>
    <p:sldId id="291" r:id="rId23"/>
    <p:sldId id="292" r:id="rId24"/>
    <p:sldId id="294" r:id="rId25"/>
    <p:sldId id="30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80" autoAdjust="0"/>
    <p:restoredTop sz="91794" autoAdjust="0"/>
  </p:normalViewPr>
  <p:slideViewPr>
    <p:cSldViewPr>
      <p:cViewPr>
        <p:scale>
          <a:sx n="95" d="100"/>
          <a:sy n="9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195A5-E675-4754-BA9D-B4915FC090AF}" type="datetimeFigureOut">
              <a:rPr lang="en-GB" smtClean="0"/>
              <a:t>28/03/2013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FDF7-D893-4720-A656-F9756F968A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33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vermelden dat dit bij uitstek terreinen zijn waar weinig bekend is over werkzaamheid vanwege</a:t>
            </a:r>
            <a:r>
              <a:rPr lang="nl-NL" baseline="0" dirty="0" smtClean="0"/>
              <a:t> thematische en methodologische problemen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FDF7-D893-4720-A656-F9756F968A4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54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eigen methode</a:t>
            </a:r>
            <a:r>
              <a:rPr lang="nl-NL" baseline="0" dirty="0" smtClean="0"/>
              <a:t> toelichten: mix tussen abstracte toetsing beleidsveronderstellingen en meer concrete vorm van theory of change methode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FDF7-D893-4720-A656-F9756F968A4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4e bullet:</a:t>
            </a:r>
            <a:r>
              <a:rPr lang="en-GB" baseline="0" dirty="0" smtClean="0"/>
              <a:t> especially in interethnic contact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FDF7-D893-4720-A656-F9756F968A4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06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7101-3FB5-443F-80C1-BA7F40D64992}" type="datetime1">
              <a:rPr lang="nl-NL" smtClean="0"/>
              <a:t>28-3-2013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02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6A65-80A0-4E79-96F9-0667B6E8F8E8}" type="datetime1">
              <a:rPr lang="nl-NL" smtClean="0"/>
              <a:t>28-3-2013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55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236F-D351-4E24-9CEC-2E47660A0980}" type="datetime1">
              <a:rPr lang="nl-NL" smtClean="0"/>
              <a:t>28-3-2013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7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4FD7-8C04-41C9-AE94-2A5176ED3338}" type="datetime1">
              <a:rPr lang="nl-NL" smtClean="0"/>
              <a:t>28-3-2013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77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8391-BD41-48F1-B472-0A2745AB24C8}" type="datetime1">
              <a:rPr lang="nl-NL" smtClean="0"/>
              <a:t>28-3-2013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60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C8A0-61A5-43B4-AB2D-55BA0E7BBC33}" type="datetime1">
              <a:rPr lang="nl-NL" smtClean="0"/>
              <a:t>28-3-2013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99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B458-F8EA-442A-94BE-A42B31850D0F}" type="datetime1">
              <a:rPr lang="nl-NL" smtClean="0"/>
              <a:t>28-3-2013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04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B059-F9F6-415B-8C99-EB588F88DABC}" type="datetime1">
              <a:rPr lang="nl-NL" smtClean="0"/>
              <a:t>28-3-2013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81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A7AC-8A67-4E7A-9DD0-33DEB8731C42}" type="datetime1">
              <a:rPr lang="nl-NL" smtClean="0"/>
              <a:t>28-3-2013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09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C5E2-730F-4527-8AC8-B89D7AEBB2BF}" type="datetime1">
              <a:rPr lang="nl-NL" smtClean="0"/>
              <a:t>28-3-2013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4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FD4-412B-4E31-A080-C4A007CC7FE0}" type="datetime1">
              <a:rPr lang="nl-NL" smtClean="0"/>
              <a:t>28-3-2013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9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8B96-2E42-4A3E-A0E5-7FCDBB5D2796}" type="datetime1">
              <a:rPr lang="nl-NL" smtClean="0"/>
              <a:t>28-3-2013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16CB-8761-4349-8222-5B4B049151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5300" b="1" dirty="0" smtClean="0"/>
              <a:t>Theoriegestuurde evaluatie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sz="39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Literatuuronderzoek als toetssteen voor sociale interventies</a:t>
            </a:r>
          </a:p>
          <a:p>
            <a:endParaRPr lang="nl-NL" sz="1700" dirty="0" smtClean="0"/>
          </a:p>
          <a:p>
            <a:r>
              <a:rPr lang="nl-NL" sz="1700" dirty="0" smtClean="0"/>
              <a:t>Vasco Lub </a:t>
            </a:r>
          </a:p>
          <a:p>
            <a:r>
              <a:rPr lang="nl-NL" sz="1700" dirty="0" smtClean="0"/>
              <a:t>Bureau voor Sociale </a:t>
            </a:r>
            <a:r>
              <a:rPr lang="nl-NL" sz="1700" dirty="0"/>
              <a:t>A</a:t>
            </a:r>
            <a:r>
              <a:rPr lang="nl-NL" sz="1700" dirty="0" smtClean="0"/>
              <a:t>rgumentatie / EUR</a:t>
            </a:r>
            <a:endParaRPr lang="nl-NL" sz="1700" dirty="0"/>
          </a:p>
        </p:txBody>
      </p:sp>
      <p:pic>
        <p:nvPicPr>
          <p:cNvPr id="3074" name="Picture 2" descr="C:\Users\Vasco\Desktop\BSA\Overig\Gastcolleges EUR 2013\risepoct04archiving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89" y="1412776"/>
            <a:ext cx="49053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3800" b="1" dirty="0" smtClean="0"/>
              <a:t>Ad 2) Reconstructie interventietheorieën</a:t>
            </a:r>
            <a:endParaRPr lang="nl-NL" sz="3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Coderen </a:t>
            </a:r>
            <a:r>
              <a:rPr lang="nl-NL" dirty="0"/>
              <a:t>van aannames / veronderstelde middel-doel </a:t>
            </a:r>
            <a:r>
              <a:rPr lang="nl-NL" dirty="0" smtClean="0"/>
              <a:t>relaties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Zoeken naar ‘dataverzadiging’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Notatie in ideaaltypische causale ketens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7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800" dirty="0" smtClean="0"/>
              <a:t>Voorbeeld analyse overbruggend contact</a:t>
            </a:r>
            <a:endParaRPr lang="nl-NL" sz="3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“Onbekend maakt onbemind. Draag er als jongerenwerker zorg voor dat </a:t>
            </a:r>
            <a:r>
              <a:rPr lang="nl-NL" b="1" dirty="0" smtClean="0"/>
              <a:t>jongeren</a:t>
            </a:r>
            <a:r>
              <a:rPr lang="nl-NL" dirty="0" smtClean="0"/>
              <a:t> uit </a:t>
            </a:r>
            <a:r>
              <a:rPr lang="nl-NL" b="1" dirty="0" smtClean="0"/>
              <a:t>verschillende culturele groepen </a:t>
            </a:r>
            <a:r>
              <a:rPr lang="nl-NL" dirty="0" smtClean="0"/>
              <a:t>elkaar </a:t>
            </a:r>
            <a:r>
              <a:rPr lang="nl-NL" b="1" dirty="0" smtClean="0"/>
              <a:t>beter leren kennen</a:t>
            </a:r>
            <a:r>
              <a:rPr lang="nl-NL" dirty="0" smtClean="0"/>
              <a:t>. Dat betekent niet dat ze elkaar direct aardig hoeven te vinden! </a:t>
            </a:r>
            <a:r>
              <a:rPr lang="nl-NL" b="1" dirty="0" smtClean="0"/>
              <a:t>Kennis van elkaar</a:t>
            </a:r>
            <a:r>
              <a:rPr lang="nl-NL" dirty="0" smtClean="0"/>
              <a:t>s achtergronden, leven, denken en doen kan ik ieder geval kou uit de lucht halen. Bijvoorbeeld door gezamenlijk een film of theatervoorstelling te bekijken.”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Uit: Brochure ‘Radicaal Jong’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6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 smtClean="0"/>
              <a:t>Interventietheorie overbruggend contact: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Vijandbeeld </a:t>
            </a:r>
            <a:r>
              <a:rPr lang="nl-NL" dirty="0"/>
              <a:t>ten opzichte van ‘de ander’ ontstaat door onwetendheid &gt; contact bevordert wederzijds begrip &gt; vermindert vooroordelen en stereotypering &gt; (potentiële) animositeit neemt af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5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61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800" dirty="0" smtClean="0"/>
              <a:t>Voorbeeld analyse wijksport</a:t>
            </a:r>
            <a:endParaRPr lang="nl-NL" sz="3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400" dirty="0" smtClean="0"/>
              <a:t>“Goed </a:t>
            </a:r>
            <a:r>
              <a:rPr lang="nl-NL" sz="3400" dirty="0"/>
              <a:t>georganiseerde en begeleide sport kan </a:t>
            </a:r>
            <a:r>
              <a:rPr lang="nl-NL" sz="3400" b="1" dirty="0"/>
              <a:t>leiden</a:t>
            </a:r>
            <a:r>
              <a:rPr lang="nl-NL" sz="3400" dirty="0"/>
              <a:t> </a:t>
            </a:r>
            <a:r>
              <a:rPr lang="nl-NL" sz="3400" dirty="0" smtClean="0"/>
              <a:t>tot vergrote </a:t>
            </a:r>
            <a:r>
              <a:rPr lang="nl-NL" sz="3400" b="1" dirty="0"/>
              <a:t>zelfwaardering</a:t>
            </a:r>
            <a:r>
              <a:rPr lang="nl-NL" sz="3400" dirty="0"/>
              <a:t> en verbeterde </a:t>
            </a:r>
            <a:r>
              <a:rPr lang="nl-NL" sz="3400" b="1" dirty="0"/>
              <a:t>sociale</a:t>
            </a:r>
            <a:r>
              <a:rPr lang="nl-NL" sz="3400" dirty="0"/>
              <a:t> </a:t>
            </a:r>
            <a:r>
              <a:rPr lang="nl-NL" sz="3400" b="1" dirty="0"/>
              <a:t>vaardigheden</a:t>
            </a:r>
            <a:r>
              <a:rPr lang="nl-NL" sz="3400" dirty="0"/>
              <a:t>. Bij het sporten leren de jongeren bijvoorbeeld afspraken na </a:t>
            </a:r>
            <a:r>
              <a:rPr lang="nl-NL" sz="3400" dirty="0" smtClean="0"/>
              <a:t>te </a:t>
            </a:r>
            <a:r>
              <a:rPr lang="nl-NL" sz="3400" dirty="0"/>
              <a:t>komen en gezag te aanvaarden</a:t>
            </a:r>
            <a:r>
              <a:rPr lang="nl-NL" sz="3400" dirty="0" smtClean="0"/>
              <a:t>.”</a:t>
            </a:r>
          </a:p>
          <a:p>
            <a:pPr marL="0" indent="0">
              <a:buNone/>
            </a:pPr>
            <a:endParaRPr lang="nl-NL" sz="3400" dirty="0" smtClean="0"/>
          </a:p>
          <a:p>
            <a:pPr marL="0" indent="0">
              <a:buNone/>
            </a:pPr>
            <a:r>
              <a:rPr lang="nl-NL" sz="3400" dirty="0"/>
              <a:t>“Jongeren met gedragsproblemen functioneren moeilijker in het sociale verkeer en hun gedrag kan ook problemen opleveren </a:t>
            </a:r>
            <a:r>
              <a:rPr lang="nl-NL" sz="3400" b="1" dirty="0"/>
              <a:t>in de buurt</a:t>
            </a:r>
            <a:r>
              <a:rPr lang="nl-NL" sz="3400" dirty="0"/>
              <a:t>. Voor deze groep kan </a:t>
            </a:r>
            <a:r>
              <a:rPr lang="nl-NL" sz="3400" b="1" dirty="0"/>
              <a:t>sporten</a:t>
            </a:r>
            <a:r>
              <a:rPr lang="nl-NL" sz="3400" dirty="0"/>
              <a:t> belangrijk zijn, bijvoorbeeld voor het </a:t>
            </a:r>
            <a:r>
              <a:rPr lang="nl-NL" sz="3400" b="1" dirty="0"/>
              <a:t>ontwikkelen van sociale vaardigheden</a:t>
            </a:r>
            <a:r>
              <a:rPr lang="nl-NL" sz="3400" dirty="0"/>
              <a:t>.”</a:t>
            </a:r>
          </a:p>
          <a:p>
            <a:pPr marL="0" indent="0">
              <a:buNone/>
            </a:pPr>
            <a:endParaRPr lang="nl-NL" sz="3400" dirty="0"/>
          </a:p>
          <a:p>
            <a:pPr marL="0" indent="0">
              <a:buNone/>
            </a:pPr>
            <a:r>
              <a:rPr lang="nl-NL" sz="3400" dirty="0" smtClean="0"/>
              <a:t>Uit: ‘Sport als bijdrage aan de sociale veiligheid en leefbaarheid’ Centrum Criminaliteitspreventie &amp; Veiligheid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8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b="1" dirty="0" smtClean="0"/>
              <a:t>Interventietheorie wijksport: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Risicojongeren </a:t>
            </a:r>
            <a:r>
              <a:rPr lang="nl-NL" dirty="0"/>
              <a:t>worden betrokken bij sport en spel &gt; jongeren gaan zich beter gedragen in de buurt &gt; omgangsvormen verbeteren &gt; conflicten escaleren minder snel &gt; </a:t>
            </a:r>
            <a:r>
              <a:rPr lang="nl-NL" dirty="0" smtClean="0"/>
              <a:t>leefbaarheid verbetert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9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300" b="1" dirty="0" smtClean="0"/>
              <a:t>Ad 3) Verzamelen wetenschappelijke literatuur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Het net breed uit, maar de lat hoog:</a:t>
            </a:r>
          </a:p>
          <a:p>
            <a:pPr>
              <a:buFontTx/>
              <a:buChar char="-"/>
            </a:pPr>
            <a:r>
              <a:rPr lang="nl-NL" dirty="0"/>
              <a:t>Google-</a:t>
            </a:r>
            <a:r>
              <a:rPr lang="nl-NL" dirty="0" err="1"/>
              <a:t>scholar</a:t>
            </a:r>
            <a:r>
              <a:rPr lang="nl-NL" dirty="0"/>
              <a:t> index als startpunt</a:t>
            </a:r>
          </a:p>
          <a:p>
            <a:pPr>
              <a:buFontTx/>
              <a:buChar char="-"/>
            </a:pPr>
            <a:r>
              <a:rPr lang="nl-NL" dirty="0" smtClean="0"/>
              <a:t>‘</a:t>
            </a:r>
            <a:r>
              <a:rPr lang="nl-NL" dirty="0" err="1" smtClean="0"/>
              <a:t>Citation</a:t>
            </a:r>
            <a:r>
              <a:rPr lang="nl-NL" dirty="0" smtClean="0"/>
              <a:t> tracking’</a:t>
            </a:r>
          </a:p>
          <a:p>
            <a:pPr>
              <a:buFontTx/>
              <a:buChar char="-"/>
            </a:pPr>
            <a:r>
              <a:rPr lang="nl-NL" dirty="0" smtClean="0"/>
              <a:t>‘Hand search’</a:t>
            </a:r>
            <a:r>
              <a:rPr lang="nl-NL" i="1" dirty="0"/>
              <a:t> </a:t>
            </a:r>
            <a:r>
              <a:rPr lang="nl-NL" i="1" dirty="0" smtClean="0"/>
              <a:t>peer </a:t>
            </a:r>
            <a:r>
              <a:rPr lang="nl-NL" i="1" dirty="0" err="1"/>
              <a:t>reviewed</a:t>
            </a:r>
            <a:r>
              <a:rPr lang="nl-NL" i="1" dirty="0"/>
              <a:t> </a:t>
            </a:r>
            <a:r>
              <a:rPr lang="nl-NL" dirty="0" smtClean="0"/>
              <a:t>journals</a:t>
            </a:r>
          </a:p>
          <a:p>
            <a:pPr>
              <a:buFontTx/>
              <a:buChar char="-"/>
            </a:pPr>
            <a:r>
              <a:rPr lang="nl-NL" dirty="0"/>
              <a:t>‘Grijze literatuur</a:t>
            </a:r>
            <a:r>
              <a:rPr lang="nl-NL" dirty="0" smtClean="0"/>
              <a:t>’ via </a:t>
            </a:r>
            <a:r>
              <a:rPr lang="nl-NL" dirty="0" err="1" smtClean="0"/>
              <a:t>social</a:t>
            </a:r>
            <a:r>
              <a:rPr lang="nl-NL" dirty="0" smtClean="0"/>
              <a:t> media en universiteitsnetwerken (</a:t>
            </a:r>
            <a:r>
              <a:rPr lang="nl-NL" i="1" dirty="0" smtClean="0"/>
              <a:t>listserves</a:t>
            </a:r>
            <a:r>
              <a:rPr lang="nl-NL" dirty="0" smtClean="0"/>
              <a:t>)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Primaat </a:t>
            </a:r>
            <a:r>
              <a:rPr lang="nl-NL" dirty="0"/>
              <a:t>bij meetbare effecten, doch met oog voor kwalitatieve studies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300" b="1" dirty="0" smtClean="0"/>
              <a:t>Ad 4) Beoordeling van de interventietheorieën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Kritische toets impliciete of expliciete assumpties</a:t>
            </a:r>
          </a:p>
          <a:p>
            <a:pPr>
              <a:buFontTx/>
              <a:buChar char="-"/>
            </a:pPr>
            <a:r>
              <a:rPr lang="nl-NL" dirty="0" smtClean="0"/>
              <a:t>Drie criteria: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Bewijs van causaliteit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Effectgrootte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Consistentie</a:t>
            </a:r>
          </a:p>
          <a:p>
            <a:pPr>
              <a:buFontTx/>
              <a:buChar char="-"/>
            </a:pPr>
            <a:r>
              <a:rPr lang="nl-NL" u="sng" dirty="0" smtClean="0"/>
              <a:t>Eindoordeel</a:t>
            </a:r>
            <a:r>
              <a:rPr lang="nl-NL" dirty="0" smtClean="0"/>
              <a:t>: wetenschappelijke basis interventietheorie zwak, matig of sterk 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err="1"/>
              <a:t>C</a:t>
            </a:r>
            <a:r>
              <a:rPr lang="en-GB" b="1" dirty="0" err="1" smtClean="0"/>
              <a:t>onclusies</a:t>
            </a:r>
            <a:r>
              <a:rPr lang="en-GB" b="1" dirty="0" smtClean="0"/>
              <a:t> </a:t>
            </a:r>
            <a:r>
              <a:rPr lang="en-GB" b="1" dirty="0" err="1"/>
              <a:t>o</a:t>
            </a:r>
            <a:r>
              <a:rPr lang="en-GB" b="1" dirty="0" err="1" smtClean="0"/>
              <a:t>verbruggend</a:t>
            </a:r>
            <a:r>
              <a:rPr lang="en-GB" b="1" dirty="0" smtClean="0"/>
              <a:t> contact:</a:t>
            </a: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Heeft </a:t>
            </a:r>
            <a:r>
              <a:rPr lang="nl-NL" i="1" dirty="0" smtClean="0"/>
              <a:t>gemiddeld genomen </a:t>
            </a:r>
            <a:r>
              <a:rPr lang="nl-NL" dirty="0" smtClean="0"/>
              <a:t>een gunstig effect op wederzijdse beeldvorming</a:t>
            </a:r>
          </a:p>
          <a:p>
            <a:endParaRPr lang="nl-NL" dirty="0" smtClean="0"/>
          </a:p>
          <a:p>
            <a:r>
              <a:rPr lang="nl-NL" dirty="0" smtClean="0"/>
              <a:t>Uitwerking in het algemeen klein</a:t>
            </a:r>
          </a:p>
          <a:p>
            <a:endParaRPr lang="nl-NL" dirty="0" smtClean="0"/>
          </a:p>
          <a:p>
            <a:r>
              <a:rPr lang="nl-NL" dirty="0" smtClean="0"/>
              <a:t>Geen bewijs effect op langere termijn</a:t>
            </a:r>
          </a:p>
          <a:p>
            <a:endParaRPr lang="nl-NL" dirty="0" smtClean="0"/>
          </a:p>
          <a:p>
            <a:r>
              <a:rPr lang="nl-NL" dirty="0" smtClean="0"/>
              <a:t>Positieve uitkomsten gaan niet per definitie op voor interetnisch contact </a:t>
            </a:r>
            <a:r>
              <a:rPr lang="nl-NL" i="1" dirty="0" smtClean="0"/>
              <a:t>tussen jongeren</a:t>
            </a:r>
          </a:p>
          <a:p>
            <a:endParaRPr lang="nl-NL" dirty="0" smtClean="0"/>
          </a:p>
          <a:p>
            <a:r>
              <a:rPr lang="nl-NL" dirty="0" smtClean="0"/>
              <a:t>Causale richting blijft lastig te bepalen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3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b="1" dirty="0"/>
              <a:t>C</a:t>
            </a:r>
            <a:r>
              <a:rPr lang="nl-NL" b="1" dirty="0" smtClean="0"/>
              <a:t>onclusies wijksport: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Sport veel minder grote invloed op gedrag dan veelal aangenomen</a:t>
            </a:r>
          </a:p>
          <a:p>
            <a:endParaRPr lang="nl-NL" dirty="0" smtClean="0"/>
          </a:p>
          <a:p>
            <a:r>
              <a:rPr lang="nl-NL" dirty="0" smtClean="0"/>
              <a:t>Evt. sociaal effect treedt pas op als sport in pedagogisch jasje wordt gestoken</a:t>
            </a:r>
          </a:p>
          <a:p>
            <a:endParaRPr lang="nl-NL" dirty="0" smtClean="0"/>
          </a:p>
          <a:p>
            <a:r>
              <a:rPr lang="nl-NL" dirty="0" smtClean="0"/>
              <a:t>Vechtsport heeft eerder bevorderend dan regulerend effect op agressiviteit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9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Ad 5) vertalen van inzichten naar implicaties beleid en onderzoek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Overzicht bieden potentie interventievormen:</a:t>
            </a:r>
          </a:p>
          <a:p>
            <a:pPr>
              <a:buFontTx/>
              <a:buChar char="-"/>
            </a:pPr>
            <a:r>
              <a:rPr lang="nl-NL" dirty="0"/>
              <a:t>Beleidsbeoordeling: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Veelbelovend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Twijfelachtig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Ongeloofwaardig</a:t>
            </a:r>
          </a:p>
          <a:p>
            <a:pPr marL="400050" lvl="1" indent="0">
              <a:buNone/>
            </a:pPr>
            <a:endParaRPr lang="nl-NL" dirty="0"/>
          </a:p>
          <a:p>
            <a:pPr marL="342900" lvl="1" indent="-342900">
              <a:buFontTx/>
              <a:buChar char="-"/>
            </a:pPr>
            <a:r>
              <a:rPr lang="nl-NL" dirty="0" smtClean="0"/>
              <a:t>Implicaties </a:t>
            </a:r>
            <a:r>
              <a:rPr lang="nl-NL" dirty="0"/>
              <a:t>voor wetenschappelijk onderzoek en evaluatieonderzoek</a:t>
            </a:r>
          </a:p>
          <a:p>
            <a:pPr marL="400050" lvl="1" indent="0">
              <a:buNone/>
            </a:pP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0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Twee beleidscasussen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4000" dirty="0"/>
              <a:t>P</a:t>
            </a:r>
            <a:r>
              <a:rPr lang="nl-NL" sz="4000" dirty="0" smtClean="0"/>
              <a:t>olarisatie- en radicalisme (2011)</a:t>
            </a:r>
          </a:p>
          <a:p>
            <a:pPr marL="514350" indent="-514350">
              <a:buFont typeface="+mj-lt"/>
              <a:buAutoNum type="arabicPeriod"/>
            </a:pPr>
            <a:endParaRPr lang="nl-NL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4000" dirty="0" smtClean="0"/>
              <a:t>Buurtleefbaarheid (2013)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8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44570" r="24745" b="12359"/>
          <a:stretch/>
        </p:blipFill>
        <p:spPr bwMode="auto">
          <a:xfrm>
            <a:off x="0" y="1052736"/>
            <a:ext cx="895274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 b="1" dirty="0" smtClean="0"/>
              <a:t>Implicaties voor effectiviteitsonderzoek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nl-NL" i="1" dirty="0" smtClean="0"/>
              <a:t>Ex-ante</a:t>
            </a:r>
            <a:r>
              <a:rPr lang="nl-NL" dirty="0" smtClean="0"/>
              <a:t> evaluatie is toe aan herwaardering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Niet direct in ‘metingsreflex’ schieten, maar eerst bezoek brengen aan bibliotheek</a:t>
            </a:r>
          </a:p>
          <a:p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Winst en voorbehouden van de methode</a:t>
            </a:r>
            <a:endParaRPr lang="nl-NL" sz="4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Winst: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2700" dirty="0">
                <a:solidFill>
                  <a:prstClr val="black"/>
                </a:solidFill>
              </a:rPr>
              <a:t>I</a:t>
            </a:r>
            <a:r>
              <a:rPr lang="nl-NL" sz="2700" dirty="0" smtClean="0">
                <a:solidFill>
                  <a:prstClr val="black"/>
                </a:solidFill>
              </a:rPr>
              <a:t>nzicht </a:t>
            </a:r>
            <a:r>
              <a:rPr lang="nl-NL" sz="2700" dirty="0">
                <a:solidFill>
                  <a:prstClr val="black"/>
                </a:solidFill>
              </a:rPr>
              <a:t>in </a:t>
            </a:r>
            <a:r>
              <a:rPr lang="nl-NL" sz="2700" b="1" dirty="0">
                <a:solidFill>
                  <a:prstClr val="black"/>
                </a:solidFill>
              </a:rPr>
              <a:t>werkzame </a:t>
            </a:r>
            <a:r>
              <a:rPr lang="nl-NL" sz="2700" b="1" dirty="0" smtClean="0">
                <a:solidFill>
                  <a:prstClr val="black"/>
                </a:solidFill>
              </a:rPr>
              <a:t>mechanismen  </a:t>
            </a:r>
            <a:r>
              <a:rPr lang="nl-NL" sz="2700" dirty="0" smtClean="0">
                <a:solidFill>
                  <a:prstClr val="black"/>
                </a:solidFill>
              </a:rPr>
              <a:t>zónder </a:t>
            </a:r>
            <a:r>
              <a:rPr lang="nl-NL" sz="2700" i="1" dirty="0" smtClean="0">
                <a:solidFill>
                  <a:prstClr val="black"/>
                </a:solidFill>
              </a:rPr>
              <a:t>real life </a:t>
            </a:r>
            <a:r>
              <a:rPr lang="nl-NL" sz="2700" dirty="0" smtClean="0">
                <a:solidFill>
                  <a:prstClr val="black"/>
                </a:solidFill>
              </a:rPr>
              <a:t>evaluatie</a:t>
            </a:r>
            <a:endParaRPr lang="nl-NL" sz="2700" dirty="0">
              <a:solidFill>
                <a:prstClr val="black"/>
              </a:solidFill>
            </a:endParaRPr>
          </a:p>
          <a:p>
            <a:pPr lvl="0"/>
            <a:endParaRPr lang="nl-NL" sz="2700" dirty="0">
              <a:solidFill>
                <a:prstClr val="black"/>
              </a:solidFill>
            </a:endParaRPr>
          </a:p>
          <a:p>
            <a:pPr lvl="0"/>
            <a:r>
              <a:rPr lang="nl-NL" sz="2700" dirty="0">
                <a:solidFill>
                  <a:prstClr val="black"/>
                </a:solidFill>
              </a:rPr>
              <a:t>Nuttig alternatief voor </a:t>
            </a:r>
            <a:r>
              <a:rPr lang="nl-NL" sz="2700" dirty="0" smtClean="0">
                <a:solidFill>
                  <a:prstClr val="black"/>
                </a:solidFill>
              </a:rPr>
              <a:t>‘moeilijk meetbare’ maatregelen</a:t>
            </a:r>
            <a:endParaRPr lang="nl-NL" sz="2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sz="2700" dirty="0">
              <a:solidFill>
                <a:prstClr val="black"/>
              </a:solidFill>
            </a:endParaRPr>
          </a:p>
          <a:p>
            <a:pPr lvl="0"/>
            <a:r>
              <a:rPr lang="nl-NL" sz="2700" dirty="0" smtClean="0">
                <a:solidFill>
                  <a:prstClr val="black"/>
                </a:solidFill>
              </a:rPr>
              <a:t>beleidskeuzes </a:t>
            </a:r>
            <a:r>
              <a:rPr lang="nl-NL" sz="2700" dirty="0">
                <a:solidFill>
                  <a:prstClr val="black"/>
                </a:solidFill>
              </a:rPr>
              <a:t>kunnen </a:t>
            </a:r>
            <a:r>
              <a:rPr lang="nl-NL" sz="2700" i="1" dirty="0">
                <a:solidFill>
                  <a:prstClr val="black"/>
                </a:solidFill>
              </a:rPr>
              <a:t>ex ante </a:t>
            </a:r>
            <a:r>
              <a:rPr lang="nl-NL" sz="2700" dirty="0">
                <a:solidFill>
                  <a:prstClr val="black"/>
                </a:solidFill>
              </a:rPr>
              <a:t>sterker gefundeerd worden op wetenschappelijke </a:t>
            </a:r>
            <a:r>
              <a:rPr lang="nl-NL" sz="2700" dirty="0" smtClean="0">
                <a:solidFill>
                  <a:prstClr val="black"/>
                </a:solidFill>
              </a:rPr>
              <a:t>kennis</a:t>
            </a:r>
            <a:endParaRPr lang="nl-NL" sz="2700" i="1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Voorbehouden: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Toepasbaarheid van de verzamelde kennis</a:t>
            </a:r>
          </a:p>
          <a:p>
            <a:endParaRPr lang="nl-NL" dirty="0"/>
          </a:p>
          <a:p>
            <a:r>
              <a:rPr lang="nl-NL" dirty="0" smtClean="0"/>
              <a:t>Politieke realiteiten stellen grenzen</a:t>
            </a:r>
          </a:p>
          <a:p>
            <a:endParaRPr lang="nl-NL" dirty="0" smtClean="0"/>
          </a:p>
          <a:p>
            <a:r>
              <a:rPr lang="nl-NL" dirty="0" smtClean="0"/>
              <a:t>Eigen opvattingen </a:t>
            </a:r>
            <a:r>
              <a:rPr lang="nl-NL" i="1" dirty="0" err="1" smtClean="0"/>
              <a:t>street</a:t>
            </a:r>
            <a:r>
              <a:rPr lang="nl-NL" i="1" dirty="0" smtClean="0"/>
              <a:t>-level </a:t>
            </a:r>
            <a:r>
              <a:rPr lang="nl-NL" i="1" dirty="0" err="1" smtClean="0"/>
              <a:t>bureaucrats</a:t>
            </a:r>
            <a:endParaRPr lang="nl-NL" i="1" dirty="0" smtClean="0"/>
          </a:p>
          <a:p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0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 smtClean="0"/>
              <a:t>Verder lezen: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txBody>
          <a:bodyPr>
            <a:normAutofit/>
          </a:bodyPr>
          <a:lstStyle/>
          <a:p>
            <a:r>
              <a:rPr lang="nl-NL" sz="1500" dirty="0" smtClean="0"/>
              <a:t>Lub, V., N. de Groot &amp; J. Schaafsma (2011). </a:t>
            </a:r>
            <a:r>
              <a:rPr lang="nl-NL" sz="1500" i="1" dirty="0" smtClean="0"/>
              <a:t>Polarisatie en radicalisering: de onderbouwing van sociale interventies getoetst. </a:t>
            </a:r>
            <a:r>
              <a:rPr lang="nl-NL" sz="1500" dirty="0" smtClean="0"/>
              <a:t>Utrecht: MOVISIE</a:t>
            </a:r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/>
          <a:lstStyle/>
          <a:p>
            <a:r>
              <a:rPr lang="nl-NL" sz="1500" dirty="0"/>
              <a:t>Lub, V. (2013, te verschijnen). </a:t>
            </a:r>
            <a:r>
              <a:rPr lang="nl-NL" sz="1500" i="1" dirty="0"/>
              <a:t>Schoon, heel en werkzaam? Een wetenschappelijke beoordeling van sociale interventies op het terrein van buurtleefbaarheid. </a:t>
            </a:r>
            <a:r>
              <a:rPr lang="nl-NL" sz="1500" dirty="0"/>
              <a:t>Den Haag: Boom-Lemma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7" t="6818" r="31304" b="3741"/>
          <a:stretch/>
        </p:blipFill>
        <p:spPr bwMode="auto">
          <a:xfrm>
            <a:off x="899592" y="2646133"/>
            <a:ext cx="2160240" cy="335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4" t="7516" r="7819" b="3178"/>
          <a:stretch/>
        </p:blipFill>
        <p:spPr bwMode="auto">
          <a:xfrm>
            <a:off x="5148063" y="2646133"/>
            <a:ext cx="2592503" cy="335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3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6152" r="42229" b="8140"/>
          <a:stretch/>
        </p:blipFill>
        <p:spPr bwMode="auto">
          <a:xfrm>
            <a:off x="1403648" y="548680"/>
            <a:ext cx="63191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8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/>
            <a:r>
              <a:rPr lang="nl-NL" b="1" dirty="0" smtClean="0"/>
              <a:t>Kern: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011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Confrontatie met wetenschappelijke literatuur</a:t>
            </a:r>
            <a:r>
              <a:rPr lang="nl-NL" dirty="0"/>
              <a:t>: </a:t>
            </a:r>
            <a:r>
              <a:rPr lang="nl-NL" dirty="0" smtClean="0"/>
              <a:t>zijn </a:t>
            </a:r>
            <a:r>
              <a:rPr lang="nl-NL" dirty="0"/>
              <a:t>de </a:t>
            </a:r>
            <a:r>
              <a:rPr lang="nl-NL" dirty="0" smtClean="0"/>
              <a:t>causale mechanismen die in de interventies worden geïmpliceerd (</a:t>
            </a:r>
            <a:r>
              <a:rPr lang="nl-NL" i="1" dirty="0" smtClean="0"/>
              <a:t>interventietheorieën</a:t>
            </a:r>
            <a:r>
              <a:rPr lang="nl-NL" dirty="0" smtClean="0"/>
              <a:t>) </a:t>
            </a:r>
            <a:r>
              <a:rPr lang="nl-NL" dirty="0"/>
              <a:t>plausibel gegeven beschikbare </a:t>
            </a:r>
            <a:r>
              <a:rPr lang="nl-NL" dirty="0" smtClean="0"/>
              <a:t>wetenschappelijke </a:t>
            </a:r>
            <a:r>
              <a:rPr lang="nl-NL" dirty="0"/>
              <a:t>kennis?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smtClean="0"/>
              <a:t>Methode in vogelvlucht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Mix tussen toetsing beleidsveronderstellingen (macro) en ‘Theory of Change’ aanpak (</a:t>
            </a:r>
            <a:r>
              <a:rPr lang="nl-NL" dirty="0" err="1" smtClean="0"/>
              <a:t>meso</a:t>
            </a:r>
            <a:r>
              <a:rPr lang="nl-NL" dirty="0" smtClean="0"/>
              <a:t>/micro)</a:t>
            </a:r>
          </a:p>
          <a:p>
            <a:r>
              <a:rPr lang="nl-NL" dirty="0" smtClean="0"/>
              <a:t>Ideaaltypische invalshoek</a:t>
            </a:r>
          </a:p>
          <a:p>
            <a:r>
              <a:rPr lang="nl-NL" dirty="0" smtClean="0"/>
              <a:t>Geïmpliceerde causale mechanismen (</a:t>
            </a:r>
            <a:r>
              <a:rPr lang="nl-NL" i="1" dirty="0" smtClean="0"/>
              <a:t>interventietheorieën</a:t>
            </a:r>
            <a:r>
              <a:rPr lang="nl-NL" dirty="0" smtClean="0"/>
              <a:t>) gedestilleerd uit schriftelijke stukken</a:t>
            </a:r>
          </a:p>
          <a:p>
            <a:r>
              <a:rPr lang="nl-NL" dirty="0" smtClean="0"/>
              <a:t>Wetenschappelijke kennis is de toetssteen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6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200" b="1" dirty="0" smtClean="0"/>
              <a:t>Niveaus van onderzoek voor zicht op effectiviteit (Van Yperen &amp; Veerman, 2007)</a:t>
            </a:r>
            <a:endParaRPr lang="nl-NL" sz="3200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2590" r="23636" b="15468"/>
          <a:stretch/>
        </p:blipFill>
        <p:spPr bwMode="auto">
          <a:xfrm>
            <a:off x="1331640" y="1484784"/>
            <a:ext cx="6336704" cy="492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6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Methodologische stappen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Inventarisatie interventies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Reconstructie interventietheorieën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Verzamelen wetenschappelijke literatuur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Beoordeling interventietheorieën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</a:t>
            </a:r>
            <a:r>
              <a:rPr lang="nl-NL" dirty="0" smtClean="0"/>
              <a:t>nzichten vertalen naar beleidsimplicaties </a:t>
            </a:r>
            <a:r>
              <a:rPr lang="nl-NL" dirty="0"/>
              <a:t>en </a:t>
            </a:r>
            <a:r>
              <a:rPr lang="nl-NL" dirty="0" smtClean="0"/>
              <a:t>onderzoek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453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Overbruggend contact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Wijksport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  <p:pic>
        <p:nvPicPr>
          <p:cNvPr id="2050" name="Picture 2" descr="C:\Users\Vasco\Desktop\BSA\Overig\Gastcolleges EUR 2013\intercultu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1" y="883960"/>
            <a:ext cx="2778541" cy="25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o\Desktop\BSA\Overig\Gastcolleges EUR 2013\P104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2923027" cy="21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sco\Desktop\BSA\Overig\Gastcolleges EUR 2013\316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40" y="1005488"/>
            <a:ext cx="3211059" cy="24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sco\Desktop\BSA\Overig\Gastcolleges EUR 2013\3_8e8d3db140ac4232e27b41057cac5a41322dae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126854" cy="22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asco\Desktop\BSA\Overig\Gastcolleges EUR 2013\stichting wijks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74" y="3467120"/>
            <a:ext cx="23794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asco\Desktop\BSA\Overig\Gastcolleges EUR 2013\taekwondo ti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26" y="3952648"/>
            <a:ext cx="3208151" cy="21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Ad 1) Inventarisatie interventies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Bottom-up bronnenonderzoek:</a:t>
            </a:r>
          </a:p>
          <a:p>
            <a:pPr>
              <a:buFontTx/>
              <a:buChar char="-"/>
            </a:pPr>
            <a:r>
              <a:rPr lang="nl-NL" dirty="0" smtClean="0"/>
              <a:t>‘Instrumentenbanken’</a:t>
            </a:r>
          </a:p>
          <a:p>
            <a:pPr>
              <a:buFontTx/>
              <a:buChar char="-"/>
            </a:pPr>
            <a:r>
              <a:rPr lang="nl-NL" dirty="0" smtClean="0"/>
              <a:t>‘Projectenbanken’</a:t>
            </a:r>
          </a:p>
          <a:p>
            <a:pPr>
              <a:buFontTx/>
              <a:buChar char="-"/>
            </a:pPr>
            <a:r>
              <a:rPr lang="nl-NL" dirty="0" smtClean="0"/>
              <a:t>‘Kennisbanken’</a:t>
            </a:r>
          </a:p>
          <a:p>
            <a:pPr>
              <a:buFontTx/>
              <a:buChar char="-"/>
            </a:pPr>
            <a:r>
              <a:rPr lang="nl-NL" dirty="0" smtClean="0"/>
              <a:t>Projectoverzichten ministeries, gemeenten, provincies</a:t>
            </a:r>
          </a:p>
          <a:p>
            <a:pPr>
              <a:buFontTx/>
              <a:buChar char="-"/>
            </a:pPr>
            <a:r>
              <a:rPr lang="nl-NL" dirty="0" smtClean="0"/>
              <a:t>Beleidsstukken stedelijk niveau</a:t>
            </a:r>
          </a:p>
          <a:p>
            <a:pPr>
              <a:buFontTx/>
              <a:buChar char="-"/>
            </a:pPr>
            <a:r>
              <a:rPr lang="nl-NL" dirty="0" smtClean="0"/>
              <a:t>Algemene google-search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Bureau voor Sociale Argumentatie  www.socialeargumentatie.nl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0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1917</TotalTime>
  <Words>896</Words>
  <Application>Microsoft Office PowerPoint</Application>
  <PresentationFormat>On-screen Show (4:3)</PresentationFormat>
  <Paragraphs>147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Kantoorthema</vt:lpstr>
      <vt:lpstr>Theoriegestuurde evaluatie  </vt:lpstr>
      <vt:lpstr>Twee beleidscasussen</vt:lpstr>
      <vt:lpstr>PowerPoint Presentation</vt:lpstr>
      <vt:lpstr>Kern: </vt:lpstr>
      <vt:lpstr>Methode in vogelvlucht</vt:lpstr>
      <vt:lpstr>Niveaus van onderzoek voor zicht op effectiviteit (Van Yperen &amp; Veerman, 2007)</vt:lpstr>
      <vt:lpstr>Methodologische stappen</vt:lpstr>
      <vt:lpstr>PowerPoint Presentation</vt:lpstr>
      <vt:lpstr>Ad 1) Inventarisatie interventies</vt:lpstr>
      <vt:lpstr>Ad 2) Reconstructie interventietheorieën</vt:lpstr>
      <vt:lpstr>Voorbeeld analyse overbruggend contact</vt:lpstr>
      <vt:lpstr>Interventietheorie overbruggend contact:</vt:lpstr>
      <vt:lpstr>Voorbeeld analyse wijksport</vt:lpstr>
      <vt:lpstr>Interventietheorie wijksport:</vt:lpstr>
      <vt:lpstr>Ad 3) Verzamelen wetenschappelijke literatuur</vt:lpstr>
      <vt:lpstr>Ad 4) Beoordeling van de interventietheorieën</vt:lpstr>
      <vt:lpstr>Conclusies overbruggend contact:</vt:lpstr>
      <vt:lpstr>Conclusies wijksport:</vt:lpstr>
      <vt:lpstr>Ad 5) vertalen van inzichten naar implicaties beleid en onderzoek</vt:lpstr>
      <vt:lpstr>PowerPoint Presentation</vt:lpstr>
      <vt:lpstr>Implicaties voor effectiviteitsonderzoek</vt:lpstr>
      <vt:lpstr>Winst en voorbehouden van de methode</vt:lpstr>
      <vt:lpstr>Winst:</vt:lpstr>
      <vt:lpstr>Voorbehouden:</vt:lpstr>
      <vt:lpstr>Verder lezen: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and Radicalization: Evaluating the assumptions of Social Interventions</dc:title>
  <dc:creator>Vasco</dc:creator>
  <cp:lastModifiedBy>Laptop</cp:lastModifiedBy>
  <cp:revision>121</cp:revision>
  <dcterms:created xsi:type="dcterms:W3CDTF">2011-07-04T15:11:56Z</dcterms:created>
  <dcterms:modified xsi:type="dcterms:W3CDTF">2013-03-28T15:49:09Z</dcterms:modified>
</cp:coreProperties>
</file>