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9" r:id="rId2"/>
    <p:sldId id="318" r:id="rId3"/>
    <p:sldId id="322" r:id="rId4"/>
    <p:sldId id="267" r:id="rId5"/>
    <p:sldId id="305" r:id="rId6"/>
    <p:sldId id="324" r:id="rId7"/>
    <p:sldId id="280" r:id="rId8"/>
    <p:sldId id="321" r:id="rId9"/>
    <p:sldId id="329" r:id="rId10"/>
    <p:sldId id="316" r:id="rId11"/>
    <p:sldId id="295" r:id="rId12"/>
    <p:sldId id="330" r:id="rId13"/>
    <p:sldId id="331" r:id="rId14"/>
    <p:sldId id="325" r:id="rId15"/>
    <p:sldId id="332" r:id="rId16"/>
    <p:sldId id="328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2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2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2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2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DFF"/>
    <a:srgbClr val="F3FAFF"/>
    <a:srgbClr val="692725"/>
    <a:srgbClr val="742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 autoAdjust="0"/>
    <p:restoredTop sz="94709" autoAdjust="0"/>
  </p:normalViewPr>
  <p:slideViewPr>
    <p:cSldViewPr>
      <p:cViewPr>
        <p:scale>
          <a:sx n="66" d="100"/>
          <a:sy n="66" d="100"/>
        </p:scale>
        <p:origin x="-1290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3F32B-1327-40C5-B3F7-D7532279794A}" type="datetimeFigureOut">
              <a:rPr lang="nl-NL"/>
              <a:pPr>
                <a:defRPr/>
              </a:pPr>
              <a:t>21-3-2013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B18727-9BD4-4A91-9C8E-EECD08B4D33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298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nl-NL" sz="1200">
                <a:solidFill>
                  <a:schemeClr val="tx1"/>
                </a:solidFill>
                <a:latin typeface="Times New Roman" pitchFamily="18" charset="0"/>
              </a:rPr>
              <a:t>11 juni 2007</a:t>
            </a: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578418A-B3C9-46A6-B92F-62FE9D19B2EE}" type="slidenum">
              <a:rPr lang="nl-NL" sz="1200">
                <a:solidFill>
                  <a:schemeClr val="tx1"/>
                </a:solidFill>
                <a:latin typeface="Times New Roman" pitchFamily="18" charset="0"/>
              </a:rPr>
              <a:pPr algn="r" eaLnBrk="0" hangingPunct="0"/>
              <a:t>6</a:t>
            </a:fld>
            <a:endParaRPr lang="nl-NL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3049" tIns="46525" rIns="93049" bIns="4652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7D842-42CD-40AD-8B43-CC432D801CAC}" type="datetimeFigureOut">
              <a:rPr lang="nl-NL"/>
              <a:pPr>
                <a:defRPr/>
              </a:pPr>
              <a:t>21-3-2013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10433-82FB-419E-A357-D5D5A79993E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7A458-CDC3-47DA-9F9D-1E4C02DBF6CA}" type="datetimeFigureOut">
              <a:rPr lang="nl-NL"/>
              <a:pPr>
                <a:defRPr/>
              </a:pPr>
              <a:t>21-3-2013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45FAD-4EA2-4E24-AFBD-4F7438135E2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D6657-1E9B-4DB1-8F17-65856F0F1D1E}" type="datetimeFigureOut">
              <a:rPr lang="nl-NL"/>
              <a:pPr>
                <a:defRPr/>
              </a:pPr>
              <a:t>21-3-2013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460ED-8D22-4F88-9ED0-7E9D5D4E5F0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76DA-5311-4C52-90B7-E5AE5BCB534A}" type="datetimeFigureOut">
              <a:rPr lang="nl-NL"/>
              <a:pPr>
                <a:defRPr/>
              </a:pPr>
              <a:t>21-3-2013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592EE-4A32-4D53-91F9-D6ABEEAD4B7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853E6-A717-4E28-8E39-8BF76F865299}" type="datetimeFigureOut">
              <a:rPr lang="nl-NL"/>
              <a:pPr>
                <a:defRPr/>
              </a:pPr>
              <a:t>21-3-2013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FD97A-4851-4F0F-9A49-034D19CF765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1E3E-FAA1-4ABA-A214-012336511AC3}" type="datetimeFigureOut">
              <a:rPr lang="nl-NL"/>
              <a:pPr>
                <a:defRPr/>
              </a:pPr>
              <a:t>21-3-2013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080A-4CD9-4E0F-B456-50EDD447F49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A5CC3-1F74-4794-9C32-7A2278F41C0D}" type="datetimeFigureOut">
              <a:rPr lang="nl-NL"/>
              <a:pPr>
                <a:defRPr/>
              </a:pPr>
              <a:t>21-3-2013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B532D-E069-4007-9F74-C50C8E175FA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8867-FD83-48D5-A1F4-5FC5D0071DB8}" type="datetimeFigureOut">
              <a:rPr lang="nl-NL"/>
              <a:pPr>
                <a:defRPr/>
              </a:pPr>
              <a:t>21-3-2013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D804-8DDF-42E0-ABE6-95E5B838050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390D-DA36-491B-9361-826B66410C35}" type="datetimeFigureOut">
              <a:rPr lang="nl-NL"/>
              <a:pPr>
                <a:defRPr/>
              </a:pPr>
              <a:t>21-3-2013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5CD76-CC36-42A7-AB81-A51445A208C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72952-4355-40D2-B16E-B3CAEB4D9073}" type="datetimeFigureOut">
              <a:rPr lang="nl-NL"/>
              <a:pPr>
                <a:defRPr/>
              </a:pPr>
              <a:t>21-3-2013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7CB2-F50F-4669-89A1-8659A4D25B7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80745-5F33-4630-956F-E700A28FB8FD}" type="datetimeFigureOut">
              <a:rPr lang="nl-NL"/>
              <a:pPr>
                <a:defRPr/>
              </a:pPr>
              <a:t>21-3-2013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DE29-36D5-47EC-8EDB-23CCEF18CE0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E37FFD-BC04-49A1-9679-4ABFE0B40EA0}" type="datetimeFigureOut">
              <a:rPr lang="nl-NL"/>
              <a:pPr>
                <a:defRPr/>
              </a:pPr>
              <a:t>21-3-2013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6F3795-7D64-4AC3-8099-FDC8D295130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eg.wolfers@rotterdam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epghir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 descr="cephirbann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45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714375" y="1916113"/>
            <a:ext cx="76438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 b="1"/>
              <a:t>Bevorderen van soa-testen op het ROC</a:t>
            </a:r>
          </a:p>
        </p:txBody>
      </p:sp>
      <p:grpSp>
        <p:nvGrpSpPr>
          <p:cNvPr id="14340" name="Group 10"/>
          <p:cNvGrpSpPr>
            <a:grpSpLocks/>
          </p:cNvGrpSpPr>
          <p:nvPr/>
        </p:nvGrpSpPr>
        <p:grpSpPr bwMode="auto">
          <a:xfrm>
            <a:off x="-323850" y="2857500"/>
            <a:ext cx="9696450" cy="1516063"/>
            <a:chOff x="-323850" y="3286124"/>
            <a:chExt cx="9696471" cy="1516063"/>
          </a:xfrm>
        </p:grpSpPr>
        <p:grpSp>
          <p:nvGrpSpPr>
            <p:cNvPr id="14342" name="Group 9"/>
            <p:cNvGrpSpPr>
              <a:grpSpLocks/>
            </p:cNvGrpSpPr>
            <p:nvPr/>
          </p:nvGrpSpPr>
          <p:grpSpPr bwMode="auto">
            <a:xfrm>
              <a:off x="-323850" y="3286124"/>
              <a:ext cx="9467850" cy="1516063"/>
              <a:chOff x="-323850" y="3286124"/>
              <a:chExt cx="9467850" cy="1516063"/>
            </a:xfrm>
          </p:grpSpPr>
          <p:pic>
            <p:nvPicPr>
              <p:cNvPr id="14344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 l="15875" t="18134" r="10629" b="64363"/>
              <a:stretch>
                <a:fillRect/>
              </a:stretch>
            </p:blipFill>
            <p:spPr bwMode="auto">
              <a:xfrm>
                <a:off x="-323850" y="3286124"/>
                <a:ext cx="9467850" cy="1516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45" name="Picture 7" descr="sub486x167Img_3757"/>
              <p:cNvPicPr>
                <a:picLocks noChangeAspect="1" noChangeArrowheads="1"/>
              </p:cNvPicPr>
              <p:nvPr/>
            </p:nvPicPr>
            <p:blipFill>
              <a:blip r:embed="rId5"/>
              <a:srcRect l="14261" r="21855"/>
              <a:stretch>
                <a:fillRect/>
              </a:stretch>
            </p:blipFill>
            <p:spPr bwMode="auto">
              <a:xfrm>
                <a:off x="4214810" y="3429000"/>
                <a:ext cx="1944687" cy="1223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43" name="Picture 8" descr="studentsub486x167_IMG_3540"/>
            <p:cNvPicPr>
              <a:picLocks noChangeAspect="1" noChangeArrowheads="1"/>
            </p:cNvPicPr>
            <p:nvPr/>
          </p:nvPicPr>
          <p:blipFill>
            <a:blip r:embed="rId6"/>
            <a:srcRect l="15538" r="29668"/>
            <a:stretch>
              <a:fillRect/>
            </a:stretch>
          </p:blipFill>
          <p:spPr bwMode="auto">
            <a:xfrm>
              <a:off x="7643834" y="3429000"/>
              <a:ext cx="1728787" cy="122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827088" y="4365625"/>
            <a:ext cx="7643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Mireille Wolfers 22-3-2013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nl-NL" sz="28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z="3200" b="1" smtClean="0">
              <a:solidFill>
                <a:srgbClr val="742C2A"/>
              </a:solidFill>
            </a:endParaRPr>
          </a:p>
        </p:txBody>
      </p:sp>
      <p:pic>
        <p:nvPicPr>
          <p:cNvPr id="24579" name="Picture 2" descr="CepghirBanner"/>
          <p:cNvPicPr>
            <a:picLocks noChangeAspect="1" noChangeArrowheads="1"/>
          </p:cNvPicPr>
          <p:nvPr/>
        </p:nvPicPr>
        <p:blipFill>
          <a:blip r:embed="rId2"/>
          <a:srcRect b="12035"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ephirbann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45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854200" y="2060575"/>
            <a:ext cx="1692275" cy="735013"/>
          </a:xfrm>
          <a:prstGeom prst="rect">
            <a:avLst/>
          </a:prstGeom>
          <a:solidFill>
            <a:srgbClr val="FBFD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nl-NL" b="1"/>
              <a:t>1</a:t>
            </a:r>
          </a:p>
          <a:p>
            <a:pPr algn="ctr"/>
            <a:r>
              <a:rPr lang="nl-NL" b="1"/>
              <a:t>voorlichting en spreekuur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1854200" y="3041650"/>
            <a:ext cx="1692275" cy="736600"/>
          </a:xfrm>
          <a:prstGeom prst="rect">
            <a:avLst/>
          </a:prstGeom>
          <a:solidFill>
            <a:srgbClr val="FBFD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nl-NL" b="1"/>
              <a:t>2</a:t>
            </a:r>
          </a:p>
          <a:p>
            <a:pPr algn="ctr"/>
            <a:r>
              <a:rPr lang="nl-NL" b="1"/>
              <a:t>voorlichting </a:t>
            </a: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1854200" y="4024313"/>
            <a:ext cx="1692275" cy="735012"/>
          </a:xfrm>
          <a:prstGeom prst="rect">
            <a:avLst/>
          </a:prstGeom>
          <a:solidFill>
            <a:srgbClr val="FBFD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nl-NL" b="1"/>
              <a:t>3</a:t>
            </a:r>
          </a:p>
          <a:p>
            <a:pPr algn="ctr"/>
            <a:r>
              <a:rPr lang="nl-NL" b="1"/>
              <a:t>spreekuur</a:t>
            </a:r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1854200" y="5041900"/>
            <a:ext cx="1692275" cy="735013"/>
          </a:xfrm>
          <a:prstGeom prst="rect">
            <a:avLst/>
          </a:prstGeom>
          <a:solidFill>
            <a:srgbClr val="FBFD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nl-NL" b="1"/>
              <a:t>4</a:t>
            </a:r>
          </a:p>
          <a:p>
            <a:pPr algn="ctr"/>
            <a:r>
              <a:rPr lang="nl-NL" b="1"/>
              <a:t>controle</a:t>
            </a:r>
          </a:p>
        </p:txBody>
      </p:sp>
      <p:sp>
        <p:nvSpPr>
          <p:cNvPr id="24585" name="Rectangle 32"/>
          <p:cNvSpPr>
            <a:spLocks noChangeArrowheads="1"/>
          </p:cNvSpPr>
          <p:nvPr/>
        </p:nvSpPr>
        <p:spPr bwMode="auto">
          <a:xfrm>
            <a:off x="1116013" y="1268413"/>
            <a:ext cx="76073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nl-NL" sz="2800" b="1"/>
              <a:t>Opzet evaluatie onderzoek </a:t>
            </a:r>
            <a:r>
              <a:rPr lang="nl-NL" sz="2000" b="1"/>
              <a:t>(gedrag en determinanten)</a:t>
            </a:r>
          </a:p>
        </p:txBody>
      </p:sp>
      <p:grpSp>
        <p:nvGrpSpPr>
          <p:cNvPr id="24586" name="Groep 21"/>
          <p:cNvGrpSpPr>
            <a:grpSpLocks/>
          </p:cNvGrpSpPr>
          <p:nvPr/>
        </p:nvGrpSpPr>
        <p:grpSpPr bwMode="auto">
          <a:xfrm>
            <a:off x="323850" y="3429000"/>
            <a:ext cx="8280400" cy="936625"/>
            <a:chOff x="323528" y="3429000"/>
            <a:chExt cx="8280920" cy="936104"/>
          </a:xfrm>
        </p:grpSpPr>
        <p:sp>
          <p:nvSpPr>
            <p:cNvPr id="24588" name="Line 28"/>
            <p:cNvSpPr>
              <a:spLocks noChangeShapeType="1"/>
            </p:cNvSpPr>
            <p:nvPr/>
          </p:nvSpPr>
          <p:spPr bwMode="auto">
            <a:xfrm>
              <a:off x="5306282" y="3900630"/>
              <a:ext cx="53993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  <p:grpSp>
          <p:nvGrpSpPr>
            <p:cNvPr id="24589" name="Groep 20"/>
            <p:cNvGrpSpPr>
              <a:grpSpLocks/>
            </p:cNvGrpSpPr>
            <p:nvPr/>
          </p:nvGrpSpPr>
          <p:grpSpPr bwMode="auto">
            <a:xfrm>
              <a:off x="323528" y="3429000"/>
              <a:ext cx="8280920" cy="936104"/>
              <a:chOff x="323528" y="3429000"/>
              <a:chExt cx="8280920" cy="936104"/>
            </a:xfrm>
          </p:grpSpPr>
          <p:sp>
            <p:nvSpPr>
              <p:cNvPr id="24590" name="Line 29"/>
              <p:cNvSpPr>
                <a:spLocks noChangeShapeType="1"/>
              </p:cNvSpPr>
              <p:nvPr/>
            </p:nvSpPr>
            <p:spPr bwMode="auto">
              <a:xfrm>
                <a:off x="3614898" y="3900630"/>
                <a:ext cx="539930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91" name="Line 30"/>
              <p:cNvSpPr>
                <a:spLocks noChangeShapeType="1"/>
              </p:cNvSpPr>
              <p:nvPr/>
            </p:nvSpPr>
            <p:spPr bwMode="auto">
              <a:xfrm>
                <a:off x="6997666" y="3900630"/>
                <a:ext cx="539930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" name="Ovaal 30"/>
              <p:cNvSpPr/>
              <p:nvPr/>
            </p:nvSpPr>
            <p:spPr>
              <a:xfrm>
                <a:off x="4211560" y="3429000"/>
                <a:ext cx="1081155" cy="936104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800" b="1" dirty="0" err="1">
                    <a:solidFill>
                      <a:schemeClr val="tx2"/>
                    </a:solidFill>
                  </a:rPr>
                  <a:t>mnd</a:t>
                </a:r>
                <a:r>
                  <a:rPr lang="nl-NL" sz="1800" b="1" dirty="0">
                    <a:solidFill>
                      <a:schemeClr val="tx2"/>
                    </a:solidFill>
                  </a:rPr>
                  <a:t> 1</a:t>
                </a:r>
              </a:p>
            </p:txBody>
          </p:sp>
          <p:sp>
            <p:nvSpPr>
              <p:cNvPr id="32" name="Ovaal 31"/>
              <p:cNvSpPr/>
              <p:nvPr/>
            </p:nvSpPr>
            <p:spPr>
              <a:xfrm>
                <a:off x="5867426" y="3429000"/>
                <a:ext cx="1081156" cy="936104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800" b="1" dirty="0" err="1">
                    <a:solidFill>
                      <a:schemeClr val="tx2"/>
                    </a:solidFill>
                  </a:rPr>
                  <a:t>mnd</a:t>
                </a:r>
                <a:r>
                  <a:rPr lang="nl-NL" sz="1800" b="1" dirty="0">
                    <a:solidFill>
                      <a:schemeClr val="tx2"/>
                    </a:solidFill>
                  </a:rPr>
                  <a:t> 3</a:t>
                </a:r>
              </a:p>
            </p:txBody>
          </p:sp>
          <p:sp>
            <p:nvSpPr>
              <p:cNvPr id="33" name="Ovaal 32"/>
              <p:cNvSpPr/>
              <p:nvPr/>
            </p:nvSpPr>
            <p:spPr>
              <a:xfrm>
                <a:off x="7524880" y="3429000"/>
                <a:ext cx="1079568" cy="936104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800" b="1" dirty="0" err="1">
                    <a:solidFill>
                      <a:schemeClr val="tx2"/>
                    </a:solidFill>
                  </a:rPr>
                  <a:t>mnd</a:t>
                </a:r>
                <a:r>
                  <a:rPr lang="nl-NL" sz="1800" b="1" dirty="0">
                    <a:solidFill>
                      <a:schemeClr val="tx2"/>
                    </a:solidFill>
                  </a:rPr>
                  <a:t> 6-9</a:t>
                </a:r>
              </a:p>
            </p:txBody>
          </p:sp>
          <p:sp>
            <p:nvSpPr>
              <p:cNvPr id="34" name="Ovaal 33"/>
              <p:cNvSpPr/>
              <p:nvPr/>
            </p:nvSpPr>
            <p:spPr>
              <a:xfrm>
                <a:off x="323528" y="3429000"/>
                <a:ext cx="1152597" cy="936104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600" b="1" dirty="0">
                    <a:solidFill>
                      <a:schemeClr val="tx2"/>
                    </a:solidFill>
                  </a:rPr>
                  <a:t>Voor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600" b="1" dirty="0">
                    <a:solidFill>
                      <a:schemeClr val="tx2"/>
                    </a:solidFill>
                  </a:rPr>
                  <a:t>meting</a:t>
                </a:r>
              </a:p>
            </p:txBody>
          </p:sp>
        </p:grpSp>
      </p:grpSp>
      <p:sp>
        <p:nvSpPr>
          <p:cNvPr id="24587" name="Text Box 33"/>
          <p:cNvSpPr txBox="1">
            <a:spLocks noChangeArrowheads="1"/>
          </p:cNvSpPr>
          <p:nvPr/>
        </p:nvSpPr>
        <p:spPr bwMode="auto">
          <a:xfrm>
            <a:off x="5508625" y="4581525"/>
            <a:ext cx="30464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SzPct val="400000"/>
            </a:pPr>
            <a:r>
              <a:rPr lang="nl-NL" sz="1800" b="1"/>
              <a:t>24 scholen (6 per groep)</a:t>
            </a:r>
          </a:p>
          <a:p>
            <a:pPr>
              <a:lnSpc>
                <a:spcPct val="120000"/>
              </a:lnSpc>
              <a:buSzPct val="400000"/>
            </a:pPr>
            <a:r>
              <a:rPr lang="nl-NL" sz="1800" b="1"/>
              <a:t>4 klassen per school</a:t>
            </a:r>
          </a:p>
          <a:p>
            <a:pPr>
              <a:lnSpc>
                <a:spcPct val="120000"/>
              </a:lnSpc>
              <a:buSzPct val="400000"/>
            </a:pPr>
            <a:endParaRPr lang="en-GB" sz="5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z="3600" b="1" smtClean="0">
              <a:solidFill>
                <a:srgbClr val="692725"/>
              </a:solidFill>
            </a:endParaRPr>
          </a:p>
        </p:txBody>
      </p:sp>
      <p:sp>
        <p:nvSpPr>
          <p:cNvPr id="256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sz="2000" b="1" smtClean="0">
                <a:solidFill>
                  <a:schemeClr val="tx2"/>
                </a:solidFill>
              </a:rPr>
              <a:t>Uitvoering: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nl-NL" sz="20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l-NL" sz="2000" smtClean="0">
                <a:solidFill>
                  <a:schemeClr val="tx2"/>
                </a:solidFill>
              </a:rPr>
              <a:t>Interventie uitgevoerd door professionals van GGD</a:t>
            </a:r>
          </a:p>
          <a:p>
            <a:pPr eaLnBrk="1" hangingPunct="1">
              <a:lnSpc>
                <a:spcPct val="90000"/>
              </a:lnSpc>
            </a:pPr>
            <a:r>
              <a:rPr lang="nl-NL" sz="2000" smtClean="0">
                <a:solidFill>
                  <a:schemeClr val="tx2"/>
                </a:solidFill>
              </a:rPr>
              <a:t>Evaluatie met schriftelijke vragenlijsten afgenomen door docent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sz="2000" smtClean="0">
                <a:solidFill>
                  <a:schemeClr val="tx2"/>
                </a:solidFill>
              </a:rPr>
              <a:t>	(eventueel door onderzoeksmedewerker, veel praktische problemen)</a:t>
            </a:r>
          </a:p>
          <a:p>
            <a:pPr eaLnBrk="1" hangingPunct="1">
              <a:lnSpc>
                <a:spcPct val="90000"/>
              </a:lnSpc>
            </a:pPr>
            <a:r>
              <a:rPr lang="nl-NL" sz="2000" smtClean="0">
                <a:solidFill>
                  <a:schemeClr val="tx2"/>
                </a:solidFill>
              </a:rPr>
              <a:t>Incentives voor leerlingen: pennen, condooms, gadgets.</a:t>
            </a:r>
          </a:p>
          <a:p>
            <a:pPr eaLnBrk="1" hangingPunct="1">
              <a:lnSpc>
                <a:spcPct val="90000"/>
              </a:lnSpc>
            </a:pPr>
            <a:r>
              <a:rPr lang="nl-NL" sz="2000" smtClean="0">
                <a:solidFill>
                  <a:schemeClr val="tx2"/>
                </a:solidFill>
              </a:rPr>
              <a:t>Registratie bij lokale klinieken en Sense spreekuren van participanten aan het onderzoek</a:t>
            </a:r>
          </a:p>
          <a:p>
            <a:pPr eaLnBrk="1" hangingPunct="1">
              <a:lnSpc>
                <a:spcPct val="90000"/>
              </a:lnSpc>
            </a:pPr>
            <a:endParaRPr lang="nl-NL" sz="20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nl-NL" sz="2000" smtClean="0"/>
          </a:p>
          <a:p>
            <a:pPr eaLnBrk="1" hangingPunct="1">
              <a:lnSpc>
                <a:spcPct val="90000"/>
              </a:lnSpc>
            </a:pPr>
            <a:endParaRPr lang="nl-NL" sz="20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nl-NL" sz="2000" smtClean="0"/>
          </a:p>
        </p:txBody>
      </p:sp>
      <p:pic>
        <p:nvPicPr>
          <p:cNvPr id="25604" name="Picture 2" descr="CepghirBanner"/>
          <p:cNvPicPr>
            <a:picLocks noChangeAspect="1" noChangeArrowheads="1"/>
          </p:cNvPicPr>
          <p:nvPr/>
        </p:nvPicPr>
        <p:blipFill>
          <a:blip r:embed="rId2"/>
          <a:srcRect b="12035"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 descr="cephirbann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45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epghir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 descr="cephirbann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45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611188" y="1844675"/>
            <a:ext cx="72009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nl-NL" sz="1800" b="1">
                <a:latin typeface="Arial" charset="0"/>
              </a:rPr>
              <a:t>Respondenten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nl-NL" sz="1800" b="1">
              <a:latin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</a:pPr>
            <a:r>
              <a:rPr lang="nl-NL" sz="1800">
                <a:latin typeface="Arial" charset="0"/>
              </a:rPr>
              <a:t>T0: 	n=1302 		</a:t>
            </a:r>
            <a:r>
              <a:rPr lang="en-US" sz="1800">
                <a:latin typeface="Arial" charset="0"/>
              </a:rPr>
              <a:t>waarvan 64% seksueel actief  (n=834)</a:t>
            </a:r>
            <a:endParaRPr lang="nl-NL" sz="1800">
              <a:latin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</a:pPr>
            <a:r>
              <a:rPr lang="nl-NL" sz="1800">
                <a:latin typeface="Arial" charset="0"/>
              </a:rPr>
              <a:t>F-up: n=</a:t>
            </a:r>
            <a:r>
              <a:rPr lang="en-US" sz="1800">
                <a:latin typeface="Arial" charset="0"/>
              </a:rPr>
              <a:t>739 (57%) 	waarvan 64% seksueel actief (n=472)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1800"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1600"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Blootstelling aan voorlichtingsinterventie: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1800" b="1">
              <a:latin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</a:pPr>
            <a:r>
              <a:rPr lang="en-US" sz="1800">
                <a:latin typeface="Arial" charset="0"/>
              </a:rPr>
              <a:t>88% minimaal 1 les </a:t>
            </a:r>
          </a:p>
          <a:p>
            <a:pPr marL="800100" lvl="1" indent="-342900" eaLnBrk="0" hangingPunct="0">
              <a:spcBef>
                <a:spcPct val="20000"/>
              </a:spcBef>
            </a:pPr>
            <a:r>
              <a:rPr lang="en-US" sz="1800">
                <a:latin typeface="Arial" charset="0"/>
              </a:rPr>
              <a:t>32% volledige interventie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  </a:t>
            </a:r>
            <a:endParaRPr lang="nl-NL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95288" y="1341438"/>
            <a:ext cx="76073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nl-NL" sz="2400" b="1">
                <a:latin typeface="Arial" charset="0"/>
              </a:rPr>
              <a:t>Resultaten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2" descr="CepghirBan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611188" y="1844675"/>
            <a:ext cx="72009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  </a:t>
            </a:r>
            <a:endParaRPr lang="nl-NL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753" name="Rectangle 5"/>
          <p:cNvSpPr>
            <a:spLocks noChangeArrowheads="1"/>
          </p:cNvSpPr>
          <p:nvPr/>
        </p:nvSpPr>
        <p:spPr bwMode="auto">
          <a:xfrm>
            <a:off x="-1692275" y="1268413"/>
            <a:ext cx="76073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nl-NL" sz="1800" b="1">
                <a:latin typeface="Arial" charset="0"/>
              </a:rPr>
              <a:t>Effect interventie</a:t>
            </a:r>
            <a:r>
              <a:rPr lang="nl-NL" sz="1600" b="1" baseline="30000">
                <a:latin typeface="Arial" charset="0"/>
              </a:rPr>
              <a:t>1</a:t>
            </a:r>
            <a:endParaRPr lang="nl-NL" sz="1800" b="1">
              <a:latin typeface="Arial" charset="0"/>
            </a:endParaRPr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1625600" y="1625600"/>
          <a:ext cx="4818063" cy="317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Grafiek" r:id="rId4" imgW="6029316" imgH="3981528" progId="Excel.Chart.8">
                  <p:embed/>
                </p:oleObj>
              </mc:Choice>
              <mc:Fallback>
                <p:oleObj name="Grafiek" r:id="rId4" imgW="6029316" imgH="3981528" progId="Excel.Char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1625600"/>
                        <a:ext cx="4818063" cy="317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Text Box 7"/>
          <p:cNvSpPr txBox="1">
            <a:spLocks noChangeArrowheads="1"/>
          </p:cNvSpPr>
          <p:nvPr/>
        </p:nvSpPr>
        <p:spPr bwMode="auto">
          <a:xfrm>
            <a:off x="395288" y="5084763"/>
            <a:ext cx="806450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20000"/>
              </a:spcBef>
            </a:pPr>
            <a:r>
              <a:rPr lang="en-US" sz="1600" b="1"/>
              <a:t>Groep 1:</a:t>
            </a:r>
            <a:r>
              <a:rPr lang="en-US" sz="1600"/>
              <a:t> OR 4,25; p=0,04	</a:t>
            </a:r>
            <a:r>
              <a:rPr lang="en-US" sz="1600" b="1"/>
              <a:t>Groep 2</a:t>
            </a:r>
            <a:r>
              <a:rPr lang="en-US" sz="1600"/>
              <a:t>: OR 0.94; p=0,92 	</a:t>
            </a:r>
            <a:r>
              <a:rPr lang="en-US" sz="1600" b="1"/>
              <a:t>Groep 3</a:t>
            </a:r>
            <a:r>
              <a:rPr lang="en-US" sz="1600"/>
              <a:t>:  OR 1,7; p=0,18</a:t>
            </a:r>
          </a:p>
          <a:p>
            <a:pPr lvl="1" eaLnBrk="0" hangingPunct="0">
              <a:spcBef>
                <a:spcPct val="20000"/>
              </a:spcBef>
            </a:pPr>
            <a:endParaRPr lang="en-US" sz="1600"/>
          </a:p>
          <a:p>
            <a:pPr lvl="1" eaLnBrk="0" hangingPunct="0">
              <a:spcBef>
                <a:spcPct val="20000"/>
              </a:spcBef>
            </a:pPr>
            <a:r>
              <a:rPr lang="en-US" sz="1600" i="1" baseline="30000"/>
              <a:t>1 </a:t>
            </a:r>
            <a:r>
              <a:rPr lang="en-US" sz="1600" i="1"/>
              <a:t>Bij seksueel actieve groep, multilevel analyse gecorrigeerd voor etniciteit , geslacht en getest op voormeting)</a:t>
            </a:r>
            <a:endParaRPr lang="en-US" sz="1600"/>
          </a:p>
          <a:p>
            <a:pPr>
              <a:spcBef>
                <a:spcPct val="50000"/>
              </a:spcBef>
            </a:pPr>
            <a:endParaRPr lang="nl-NL" sz="16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epghir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3" descr="cephirbann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45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611188" y="1844675"/>
            <a:ext cx="72009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</a:pPr>
            <a:endParaRPr lang="en-US" sz="1800"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  </a:t>
            </a:r>
            <a:endParaRPr lang="nl-NL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116013" y="1341438"/>
            <a:ext cx="76073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nl-NL" sz="2400" b="1">
                <a:latin typeface="Arial" charset="0"/>
              </a:rPr>
              <a:t>Discussie</a:t>
            </a:r>
          </a:p>
          <a:p>
            <a:pPr eaLnBrk="0" hangingPunct="0"/>
            <a:r>
              <a:rPr lang="nl-NL" sz="1800" b="1">
                <a:latin typeface="Arial" charset="0"/>
              </a:rPr>
              <a:t>Beperkingen:</a:t>
            </a:r>
            <a:r>
              <a:rPr lang="nl-NL" sz="1800">
                <a:latin typeface="Arial" charset="0"/>
              </a:rPr>
              <a:t> </a:t>
            </a:r>
          </a:p>
          <a:p>
            <a:pPr eaLnBrk="0" hangingPunct="0"/>
            <a:r>
              <a:rPr lang="nl-NL" sz="1800">
                <a:latin typeface="Arial" charset="0"/>
              </a:rPr>
              <a:t>Veel loss to follow-up, maar ook Follow-up &gt; t0  ! </a:t>
            </a:r>
          </a:p>
          <a:p>
            <a:pPr eaLnBrk="0" hangingPunct="0"/>
            <a:r>
              <a:rPr lang="nl-NL" sz="1800">
                <a:latin typeface="Arial" charset="0"/>
              </a:rPr>
              <a:t>Niet alle uitkomstmaten kunnen analyseren</a:t>
            </a:r>
          </a:p>
          <a:p>
            <a:pPr eaLnBrk="0" hangingPunct="0"/>
            <a:endParaRPr lang="nl-NL" sz="1800">
              <a:latin typeface="Arial" charset="0"/>
            </a:endParaRPr>
          </a:p>
          <a:p>
            <a:pPr eaLnBrk="0" hangingPunct="0"/>
            <a:r>
              <a:rPr lang="nl-NL" sz="1800">
                <a:latin typeface="Arial" charset="0"/>
              </a:rPr>
              <a:t>Grote uitval in het onderzoek, door : </a:t>
            </a:r>
          </a:p>
          <a:p>
            <a:pPr eaLnBrk="0" hangingPunct="0">
              <a:buFontTx/>
              <a:buChar char="•"/>
            </a:pPr>
            <a:r>
              <a:rPr lang="nl-NL" sz="1800">
                <a:latin typeface="Arial" charset="0"/>
              </a:rPr>
              <a:t>Schoolverzuim, slechte registratie</a:t>
            </a:r>
          </a:p>
          <a:p>
            <a:pPr eaLnBrk="0" hangingPunct="0">
              <a:buFontTx/>
              <a:buChar char="•"/>
            </a:pPr>
            <a:r>
              <a:rPr lang="nl-NL" sz="1800">
                <a:latin typeface="Arial" charset="0"/>
              </a:rPr>
              <a:t>Onbrekende ID gegevens vragenlijsten</a:t>
            </a:r>
          </a:p>
          <a:p>
            <a:pPr eaLnBrk="0" hangingPunct="0">
              <a:buFontTx/>
              <a:buChar char="•"/>
            </a:pPr>
            <a:r>
              <a:rPr lang="nl-NL" sz="1800">
                <a:latin typeface="Arial" charset="0"/>
              </a:rPr>
              <a:t>Beperkte medewerking docenten </a:t>
            </a:r>
          </a:p>
          <a:p>
            <a:pPr eaLnBrk="0" hangingPunct="0">
              <a:buFontTx/>
              <a:buChar char="•"/>
            </a:pPr>
            <a:r>
              <a:rPr lang="nl-NL" sz="1800">
                <a:latin typeface="Arial" charset="0"/>
              </a:rPr>
              <a:t>Lesroosters en organisatie opleidingen</a:t>
            </a:r>
          </a:p>
          <a:p>
            <a:pPr eaLnBrk="0" hangingPunct="0">
              <a:buFontTx/>
              <a:buChar char="•"/>
            </a:pPr>
            <a:r>
              <a:rPr lang="nl-NL" sz="1800">
                <a:latin typeface="Arial" charset="0"/>
              </a:rPr>
              <a:t>Timing in schooljaar: laatste follow-up na zomervakantie</a:t>
            </a:r>
          </a:p>
          <a:p>
            <a:pPr eaLnBrk="0" hangingPunct="0"/>
            <a:endParaRPr lang="nl-NL" sz="1800">
              <a:latin typeface="Arial" charset="0"/>
            </a:endParaRPr>
          </a:p>
          <a:p>
            <a:pPr eaLnBrk="0" hangingPunct="0"/>
            <a:r>
              <a:rPr lang="nl-NL" sz="1800">
                <a:latin typeface="Arial" charset="0"/>
              </a:rPr>
              <a:t>Selectieve uitval van:  </a:t>
            </a:r>
          </a:p>
          <a:p>
            <a:pPr eaLnBrk="0" hangingPunct="0"/>
            <a:r>
              <a:rPr lang="nl-NL" sz="1800">
                <a:latin typeface="Arial" charset="0"/>
              </a:rPr>
              <a:t>Jongens, migranten, meer (lifetime) partners</a:t>
            </a:r>
          </a:p>
          <a:p>
            <a:pPr eaLnBrk="0" hangingPunct="0"/>
            <a:endParaRPr lang="nl-NL" sz="1800">
              <a:latin typeface="Arial" charset="0"/>
            </a:endParaRPr>
          </a:p>
          <a:p>
            <a:pPr eaLnBrk="0" hangingPunct="0"/>
            <a:endParaRPr lang="nl-NL" sz="1800">
              <a:latin typeface="Arial" charset="0"/>
            </a:endParaRPr>
          </a:p>
          <a:p>
            <a:pPr eaLnBrk="0" hangingPunct="0"/>
            <a:r>
              <a:rPr lang="nl-NL" sz="1800">
                <a:latin typeface="Arial" charset="0"/>
              </a:rPr>
              <a:t>Met multipele imputatietechniek extra analyses: vergelijkbaar resultaat</a:t>
            </a:r>
          </a:p>
          <a:p>
            <a:pPr eaLnBrk="0" hangingPunct="0">
              <a:buFontTx/>
              <a:buChar char="•"/>
            </a:pPr>
            <a:endParaRPr lang="nl-NL" sz="1800">
              <a:latin typeface="Arial" charset="0"/>
            </a:endParaRPr>
          </a:p>
          <a:p>
            <a:pPr eaLnBrk="0" hangingPunct="0"/>
            <a:endParaRPr lang="nl-NL" sz="200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epghir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3" descr="cephirbann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45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684213" y="1268413"/>
            <a:ext cx="72009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20000"/>
              </a:spcBef>
            </a:pPr>
            <a:endParaRPr lang="nl-NL" sz="2000" b="1">
              <a:latin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nl-NL" sz="2800" b="1"/>
              <a:t>Conclusie</a:t>
            </a:r>
          </a:p>
          <a:p>
            <a:pPr algn="ctr" eaLnBrk="0" hangingPunct="0">
              <a:spcBef>
                <a:spcPct val="20000"/>
              </a:spcBef>
            </a:pPr>
            <a:endParaRPr lang="nl-NL" sz="2800" b="1"/>
          </a:p>
          <a:p>
            <a:pPr eaLnBrk="0" hangingPunct="0">
              <a:spcBef>
                <a:spcPct val="20000"/>
              </a:spcBef>
            </a:pPr>
            <a:r>
              <a:rPr lang="nl-NL" sz="2000"/>
              <a:t>Combinatie van voorlichting en spreekuren bleek meest effectieve benadering </a:t>
            </a:r>
          </a:p>
          <a:p>
            <a:pPr eaLnBrk="0" hangingPunct="0">
              <a:spcBef>
                <a:spcPct val="20000"/>
              </a:spcBef>
            </a:pPr>
            <a:endParaRPr lang="nl-NL" sz="2000"/>
          </a:p>
          <a:p>
            <a:pPr eaLnBrk="0" hangingPunct="0">
              <a:spcBef>
                <a:spcPct val="20000"/>
              </a:spcBef>
            </a:pPr>
            <a:r>
              <a:rPr lang="nl-NL" sz="2000"/>
              <a:t>Moeilijke setting met veel uitval vraagt om alternatieve onderzoeksdesigns en/of arbeidsintensieve benadering</a:t>
            </a:r>
            <a:endParaRPr lang="nl-NL">
              <a:latin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nl-NL" sz="2000" b="1">
              <a:latin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nl-NL" sz="2000" b="1">
              <a:latin typeface="Arial" charset="0"/>
            </a:endParaRPr>
          </a:p>
          <a:p>
            <a:pPr eaLnBrk="0" hangingPunct="0">
              <a:spcBef>
                <a:spcPct val="20000"/>
              </a:spcBef>
            </a:pPr>
            <a:endParaRPr lang="en-US" sz="2000" b="1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  </a:t>
            </a:r>
            <a:endParaRPr lang="nl-NL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395288" y="1341438"/>
            <a:ext cx="76073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nl-NL" sz="2400" b="1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epghir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 descr="cephirbann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45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611188" y="1844675"/>
            <a:ext cx="72009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 eaLnBrk="0" hangingPunct="0">
              <a:spcBef>
                <a:spcPct val="20000"/>
              </a:spcBef>
            </a:pPr>
            <a:endParaRPr lang="nl-NL" sz="2000" b="1">
              <a:latin typeface="Arial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nl-NL" sz="3200" b="1"/>
              <a:t>Dank voor uw aandacht!</a:t>
            </a:r>
            <a:br>
              <a:rPr lang="nl-NL" sz="3200" b="1"/>
            </a:br>
            <a:endParaRPr lang="nl-NL" sz="3200" b="1"/>
          </a:p>
          <a:p>
            <a:pPr marL="342900" indent="-342900" algn="ctr" eaLnBrk="0" hangingPunct="0">
              <a:spcBef>
                <a:spcPct val="20000"/>
              </a:spcBef>
            </a:pPr>
            <a:endParaRPr lang="nl-NL" sz="2000" b="1">
              <a:latin typeface="Arial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nl-NL" sz="2000" b="1">
                <a:latin typeface="Arial" charset="0"/>
                <a:hlinkClick r:id="rId4"/>
              </a:rPr>
              <a:t>meg.wolfers@rotterdam.nl</a:t>
            </a:r>
            <a:endParaRPr lang="nl-NL" sz="2000" b="1">
              <a:latin typeface="Arial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endParaRPr lang="nl-NL" sz="2000" b="1">
              <a:latin typeface="Arial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endParaRPr lang="nl-NL" sz="2000" b="1"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2000" b="1">
              <a:solidFill>
                <a:schemeClr val="tx1"/>
              </a:solidFill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  </a:t>
            </a:r>
            <a:endParaRPr lang="nl-NL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395288" y="1341438"/>
            <a:ext cx="76073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nl-NL" sz="2400" b="1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539750" y="13414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b="1" smtClean="0">
                <a:solidFill>
                  <a:schemeClr val="tx2"/>
                </a:solidFill>
              </a:rPr>
              <a:t>Achtergrond</a:t>
            </a:r>
          </a:p>
          <a:p>
            <a:pPr algn="ctr" eaLnBrk="1" hangingPunct="1">
              <a:buFont typeface="Arial" charset="0"/>
              <a:buNone/>
            </a:pPr>
            <a:endParaRPr lang="nl-NL" sz="1800" smtClean="0">
              <a:solidFill>
                <a:schemeClr val="tx2"/>
              </a:solidFill>
            </a:endParaRPr>
          </a:p>
          <a:p>
            <a:pPr eaLnBrk="1" hangingPunct="1"/>
            <a:r>
              <a:rPr lang="nl-NL" sz="1800" smtClean="0">
                <a:solidFill>
                  <a:schemeClr val="tx2"/>
                </a:solidFill>
              </a:rPr>
              <a:t>Veel seksueel risicogedrag onder MBO jongeren</a:t>
            </a:r>
          </a:p>
          <a:p>
            <a:pPr eaLnBrk="1" hangingPunct="1"/>
            <a:r>
              <a:rPr lang="nl-NL" sz="1800" smtClean="0">
                <a:solidFill>
                  <a:schemeClr val="tx2"/>
                </a:solidFill>
              </a:rPr>
              <a:t>Weinig jongeren laten zich testen op soa</a:t>
            </a:r>
          </a:p>
          <a:p>
            <a:pPr eaLnBrk="1" hangingPunct="1"/>
            <a:r>
              <a:rPr lang="nl-NL" sz="1800" smtClean="0">
                <a:solidFill>
                  <a:schemeClr val="tx2"/>
                </a:solidFill>
              </a:rPr>
              <a:t>Soa/Hiv preventie is wettelijke taak  GGD (voorlichting, testen, vaccinatie)</a:t>
            </a:r>
          </a:p>
          <a:p>
            <a:pPr eaLnBrk="1" hangingPunct="1"/>
            <a:r>
              <a:rPr lang="nl-NL" sz="1800" smtClean="0">
                <a:solidFill>
                  <a:schemeClr val="tx2"/>
                </a:solidFill>
              </a:rPr>
              <a:t>GGD bereikt deze jongeren moeilijk</a:t>
            </a:r>
          </a:p>
          <a:p>
            <a:pPr eaLnBrk="1" hangingPunct="1"/>
            <a:r>
              <a:rPr lang="nl-NL" sz="1800" smtClean="0">
                <a:solidFill>
                  <a:schemeClr val="tx2"/>
                </a:solidFill>
              </a:rPr>
              <a:t>Voorlichtingen op ROC’s gestart in 2003 bij Zorg en Welzijn opleidingen</a:t>
            </a:r>
          </a:p>
          <a:p>
            <a:pPr eaLnBrk="1" hangingPunct="1"/>
            <a:r>
              <a:rPr lang="nl-NL" sz="1800" smtClean="0">
                <a:solidFill>
                  <a:schemeClr val="tx2"/>
                </a:solidFill>
              </a:rPr>
              <a:t>Gecombineerd met aanbod Chlamydia-testen</a:t>
            </a:r>
          </a:p>
          <a:p>
            <a:pPr eaLnBrk="1" hangingPunct="1"/>
            <a:r>
              <a:rPr lang="nl-NL" sz="1800" smtClean="0">
                <a:solidFill>
                  <a:schemeClr val="tx2"/>
                </a:solidFill>
              </a:rPr>
              <a:t>Vanaf 2008 spreekuren op ROC locaties</a:t>
            </a:r>
          </a:p>
          <a:p>
            <a:pPr eaLnBrk="1" hangingPunct="1"/>
            <a:r>
              <a:rPr lang="nl-NL" sz="1800" smtClean="0">
                <a:solidFill>
                  <a:schemeClr val="tx2"/>
                </a:solidFill>
              </a:rPr>
              <a:t>Op MBO afgestemd voorlichtingsmateriaal is schaars</a:t>
            </a:r>
          </a:p>
          <a:p>
            <a:pPr eaLnBrk="1" hangingPunct="1"/>
            <a:r>
              <a:rPr lang="nl-NL" sz="1800" smtClean="0">
                <a:solidFill>
                  <a:schemeClr val="tx2"/>
                </a:solidFill>
              </a:rPr>
              <a:t>Wat is beste manier om soa-testen te bevorderen? Voorlichting, testen, combinatie?</a:t>
            </a:r>
          </a:p>
          <a:p>
            <a:pPr eaLnBrk="1" hangingPunct="1">
              <a:buFont typeface="Arial" charset="0"/>
              <a:buNone/>
            </a:pPr>
            <a:endParaRPr lang="nl-NL" sz="1600" smtClean="0">
              <a:solidFill>
                <a:schemeClr val="tx2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nl-NL" smtClean="0"/>
              <a:t> </a:t>
            </a:r>
          </a:p>
          <a:p>
            <a:pPr eaLnBrk="1" hangingPunct="1">
              <a:buFont typeface="Arial" charset="0"/>
              <a:buNone/>
            </a:pPr>
            <a:endParaRPr lang="nl-NL" b="1" smtClean="0">
              <a:solidFill>
                <a:srgbClr val="002060"/>
              </a:solidFill>
            </a:endParaRPr>
          </a:p>
        </p:txBody>
      </p:sp>
      <p:pic>
        <p:nvPicPr>
          <p:cNvPr id="15362" name="Picture 2" descr="CepghirBanner"/>
          <p:cNvPicPr>
            <a:picLocks noChangeAspect="1" noChangeArrowheads="1"/>
          </p:cNvPicPr>
          <p:nvPr/>
        </p:nvPicPr>
        <p:blipFill>
          <a:blip r:embed="rId2"/>
          <a:srcRect b="12035"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ephirbann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45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epghir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cephirbann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45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95288" y="1268413"/>
            <a:ext cx="76073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nl-NL" sz="2800" b="1">
                <a:latin typeface="Arial" charset="0"/>
              </a:rPr>
              <a:t>Opzet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051050" y="2205038"/>
            <a:ext cx="4752975" cy="7207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nl-NL" sz="2000">
                <a:latin typeface="Arial" charset="0"/>
              </a:rPr>
              <a:t>Vooronderzoek naar determinanten van soa-testen</a:t>
            </a:r>
          </a:p>
        </p:txBody>
      </p:sp>
      <p:pic>
        <p:nvPicPr>
          <p:cNvPr id="16389" name="Picture 6" descr="pij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997200"/>
            <a:ext cx="8763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2051050" y="3933825"/>
            <a:ext cx="4752975" cy="4159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nl-NL" sz="2000">
                <a:latin typeface="Arial" charset="0"/>
              </a:rPr>
              <a:t>Ontwikkeling lesplan en materialen</a:t>
            </a:r>
          </a:p>
        </p:txBody>
      </p:sp>
      <p:pic>
        <p:nvPicPr>
          <p:cNvPr id="16391" name="Picture 8" descr="pij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4437063"/>
            <a:ext cx="8763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2051050" y="5373688"/>
            <a:ext cx="4752975" cy="4159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nl-NL" sz="2000">
                <a:latin typeface="Arial" charset="0"/>
              </a:rPr>
              <a:t>Uitvoering en evaluatie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1331913" y="1196975"/>
            <a:ext cx="8229600" cy="4813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nl-NL" sz="2400" b="1" smtClean="0">
              <a:solidFill>
                <a:schemeClr val="tx2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nl-NL" sz="2400" b="1" smtClean="0">
                <a:solidFill>
                  <a:schemeClr val="tx2"/>
                </a:solidFill>
              </a:rPr>
              <a:t>Gedrag</a:t>
            </a:r>
            <a:r>
              <a:rPr lang="nl-NL" sz="1800" smtClean="0">
                <a:solidFill>
                  <a:schemeClr val="tx2"/>
                </a:solidFill>
              </a:rPr>
              <a:t>:  een soa-test doen</a:t>
            </a:r>
          </a:p>
          <a:p>
            <a:pPr eaLnBrk="1" hangingPunct="1">
              <a:buFont typeface="Arial" charset="0"/>
              <a:buNone/>
            </a:pPr>
            <a:endParaRPr lang="nl-NL" sz="1800" smtClean="0">
              <a:solidFill>
                <a:schemeClr val="tx2"/>
              </a:solidFill>
            </a:endParaRPr>
          </a:p>
          <a:p>
            <a:pPr eaLnBrk="1" hangingPunct="1"/>
            <a:r>
              <a:rPr lang="nl-NL" sz="1800" smtClean="0">
                <a:solidFill>
                  <a:schemeClr val="tx2"/>
                </a:solidFill>
              </a:rPr>
              <a:t>na onveilige seks  </a:t>
            </a:r>
          </a:p>
          <a:p>
            <a:pPr eaLnBrk="1" hangingPunct="1"/>
            <a:r>
              <a:rPr lang="nl-NL" sz="1800" smtClean="0">
                <a:solidFill>
                  <a:schemeClr val="tx2"/>
                </a:solidFill>
              </a:rPr>
              <a:t>voor je het condoom weglaat in vaste relatie </a:t>
            </a:r>
          </a:p>
          <a:p>
            <a:pPr eaLnBrk="1" hangingPunct="1">
              <a:buFont typeface="Arial" charset="0"/>
              <a:buNone/>
            </a:pPr>
            <a:endParaRPr lang="nl-NL" sz="1800" smtClean="0">
              <a:solidFill>
                <a:schemeClr val="tx2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nl-NL" sz="2400" b="1" smtClean="0">
                <a:solidFill>
                  <a:schemeClr val="tx2"/>
                </a:solidFill>
              </a:rPr>
              <a:t>Determinanten</a:t>
            </a:r>
            <a:r>
              <a:rPr lang="nl-NL" sz="1800" smtClean="0">
                <a:solidFill>
                  <a:schemeClr val="tx2"/>
                </a:solidFill>
              </a:rPr>
              <a:t>: invloed op het voornemen tot testen: </a:t>
            </a:r>
          </a:p>
          <a:p>
            <a:pPr marL="1524000" lvl="2" indent="-609600" eaLnBrk="1" hangingPunct="1">
              <a:lnSpc>
                <a:spcPct val="80000"/>
              </a:lnSpc>
            </a:pPr>
            <a:r>
              <a:rPr lang="nl-NL" sz="1800" smtClean="0">
                <a:solidFill>
                  <a:schemeClr val="tx2"/>
                </a:solidFill>
              </a:rPr>
              <a:t>houding ten aanzien van testen </a:t>
            </a:r>
          </a:p>
          <a:p>
            <a:pPr marL="1524000" lvl="2" indent="-609600" eaLnBrk="1" hangingPunct="1">
              <a:lnSpc>
                <a:spcPct val="80000"/>
              </a:lnSpc>
            </a:pPr>
            <a:r>
              <a:rPr lang="nl-NL" sz="1800" smtClean="0">
                <a:solidFill>
                  <a:schemeClr val="tx2"/>
                </a:solidFill>
              </a:rPr>
              <a:t>invloed van vrienden</a:t>
            </a:r>
          </a:p>
          <a:p>
            <a:pPr marL="1524000" lvl="2" indent="-609600" eaLnBrk="1" hangingPunct="1">
              <a:lnSpc>
                <a:spcPct val="80000"/>
              </a:lnSpc>
            </a:pPr>
            <a:r>
              <a:rPr lang="nl-NL" sz="1800" smtClean="0">
                <a:solidFill>
                  <a:schemeClr val="tx2"/>
                </a:solidFill>
              </a:rPr>
              <a:t>idee van vatbaarheid voor soa </a:t>
            </a:r>
          </a:p>
          <a:p>
            <a:pPr marL="1524000" lvl="2" indent="-609600" eaLnBrk="1" hangingPunct="1">
              <a:lnSpc>
                <a:spcPct val="80000"/>
              </a:lnSpc>
            </a:pPr>
            <a:r>
              <a:rPr lang="nl-NL" sz="1800" smtClean="0">
                <a:solidFill>
                  <a:schemeClr val="tx2"/>
                </a:solidFill>
              </a:rPr>
              <a:t>kenmerken van de testvoorziening</a:t>
            </a:r>
          </a:p>
          <a:p>
            <a:pPr eaLnBrk="1" hangingPunct="1">
              <a:lnSpc>
                <a:spcPct val="80000"/>
              </a:lnSpc>
            </a:pPr>
            <a:endParaRPr lang="nl-NL" sz="1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sz="2000" b="1" smtClean="0">
              <a:solidFill>
                <a:srgbClr val="742C2A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nl-NL" sz="2400" smtClean="0">
              <a:solidFill>
                <a:srgbClr val="742C2A"/>
              </a:solidFill>
            </a:endParaRPr>
          </a:p>
        </p:txBody>
      </p:sp>
      <p:pic>
        <p:nvPicPr>
          <p:cNvPr id="17411" name="Picture 2" descr="CepghirBanner"/>
          <p:cNvPicPr>
            <a:picLocks noChangeAspect="1" noChangeArrowheads="1"/>
          </p:cNvPicPr>
          <p:nvPr/>
        </p:nvPicPr>
        <p:blipFill>
          <a:blip r:embed="rId2"/>
          <a:srcRect b="12035"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ephirbann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45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inhoud 2"/>
          <p:cNvSpPr>
            <a:spLocks noGrp="1"/>
          </p:cNvSpPr>
          <p:nvPr>
            <p:ph idx="1"/>
          </p:nvPr>
        </p:nvSpPr>
        <p:spPr>
          <a:xfrm>
            <a:off x="1258888" y="14843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sz="2400" b="1" smtClean="0">
                <a:solidFill>
                  <a:schemeClr val="tx2"/>
                </a:solidFill>
              </a:rPr>
              <a:t>De ROC interventie</a:t>
            </a:r>
          </a:p>
          <a:p>
            <a:pPr eaLnBrk="1" hangingPunct="1">
              <a:buFont typeface="Arial" charset="0"/>
              <a:buNone/>
            </a:pPr>
            <a:endParaRPr lang="nl-NL" sz="1800" smtClean="0">
              <a:solidFill>
                <a:schemeClr val="tx2"/>
              </a:solidFill>
            </a:endParaRPr>
          </a:p>
          <a:p>
            <a:pPr eaLnBrk="1" hangingPunct="1"/>
            <a:r>
              <a:rPr lang="nl-NL" sz="1800" smtClean="0">
                <a:solidFill>
                  <a:schemeClr val="tx2"/>
                </a:solidFill>
              </a:rPr>
              <a:t>2 voorlichtingslessen van  100 minuten: interactief met filmpjes, demo’s, </a:t>
            </a:r>
          </a:p>
          <a:p>
            <a:pPr eaLnBrk="1" hangingPunct="1">
              <a:buFont typeface="Arial" charset="0"/>
              <a:buNone/>
            </a:pPr>
            <a:r>
              <a:rPr lang="nl-NL" sz="1800" smtClean="0">
                <a:solidFill>
                  <a:schemeClr val="tx2"/>
                </a:solidFill>
              </a:rPr>
              <a:t>	quiz, discussie</a:t>
            </a:r>
          </a:p>
          <a:p>
            <a:pPr eaLnBrk="1" hangingPunct="1"/>
            <a:r>
              <a:rPr lang="nl-NL" sz="1800" smtClean="0">
                <a:solidFill>
                  <a:schemeClr val="tx2"/>
                </a:solidFill>
              </a:rPr>
              <a:t>Individuele (huiswerk-) opdracht via Internet</a:t>
            </a:r>
          </a:p>
          <a:p>
            <a:pPr eaLnBrk="1" hangingPunct="1"/>
            <a:r>
              <a:rPr lang="nl-NL" sz="1800" smtClean="0">
                <a:solidFill>
                  <a:schemeClr val="tx2"/>
                </a:solidFill>
              </a:rPr>
              <a:t>4 spreekuren van 1 dagdeel op de schoollocatie</a:t>
            </a:r>
          </a:p>
        </p:txBody>
      </p:sp>
      <p:pic>
        <p:nvPicPr>
          <p:cNvPr id="18435" name="Picture 2" descr="CepghirBanner"/>
          <p:cNvPicPr>
            <a:picLocks noChangeAspect="1" noChangeArrowheads="1"/>
          </p:cNvPicPr>
          <p:nvPr/>
        </p:nvPicPr>
        <p:blipFill>
          <a:blip r:embed="rId2"/>
          <a:srcRect b="12035"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ephirbann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45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58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nl-NL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5029200" y="60198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solidFill>
                <a:schemeClr val="tx1"/>
              </a:solidFill>
              <a:latin typeface="Times" pitchFamily="18" charset="0"/>
            </a:endParaRPr>
          </a:p>
        </p:txBody>
      </p:sp>
      <p:grpSp>
        <p:nvGrpSpPr>
          <p:cNvPr id="19461" name="Group 4"/>
          <p:cNvGrpSpPr>
            <a:grpSpLocks/>
          </p:cNvGrpSpPr>
          <p:nvPr/>
        </p:nvGrpSpPr>
        <p:grpSpPr bwMode="auto">
          <a:xfrm>
            <a:off x="0" y="-587375"/>
            <a:ext cx="9324975" cy="6896100"/>
            <a:chOff x="0" y="-61"/>
            <a:chExt cx="5874" cy="4344"/>
          </a:xfrm>
        </p:grpSpPr>
        <p:pic>
          <p:nvPicPr>
            <p:cNvPr id="19463" name="Picture 5"/>
            <p:cNvPicPr>
              <a:picLocks noChangeAspect="1" noChangeArrowheads="1"/>
            </p:cNvPicPr>
            <p:nvPr/>
          </p:nvPicPr>
          <p:blipFill>
            <a:blip r:embed="rId3"/>
            <a:srcRect l="10104" t="22327" r="11244" b="17867"/>
            <a:stretch>
              <a:fillRect/>
            </a:stretch>
          </p:blipFill>
          <p:spPr bwMode="auto">
            <a:xfrm>
              <a:off x="0" y="436"/>
              <a:ext cx="5856" cy="3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Text Box 6"/>
            <p:cNvSpPr txBox="1">
              <a:spLocks noChangeArrowheads="1"/>
            </p:cNvSpPr>
            <p:nvPr/>
          </p:nvSpPr>
          <p:spPr bwMode="auto">
            <a:xfrm>
              <a:off x="0" y="3995"/>
              <a:ext cx="576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19465" name="Group 7"/>
            <p:cNvGrpSpPr>
              <a:grpSpLocks/>
            </p:cNvGrpSpPr>
            <p:nvPr/>
          </p:nvGrpSpPr>
          <p:grpSpPr bwMode="auto">
            <a:xfrm>
              <a:off x="0" y="-61"/>
              <a:ext cx="5874" cy="535"/>
              <a:chOff x="0" y="-83"/>
              <a:chExt cx="5874" cy="535"/>
            </a:xfrm>
          </p:grpSpPr>
          <p:sp>
            <p:nvSpPr>
              <p:cNvPr id="19466" name="Text Box 8"/>
              <p:cNvSpPr txBox="1">
                <a:spLocks noChangeArrowheads="1"/>
              </p:cNvSpPr>
              <p:nvPr/>
            </p:nvSpPr>
            <p:spPr bwMode="auto">
              <a:xfrm>
                <a:off x="0" y="-83"/>
                <a:ext cx="5874" cy="288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GB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67" name="Text Box 9"/>
              <p:cNvSpPr txBox="1">
                <a:spLocks noChangeArrowheads="1"/>
              </p:cNvSpPr>
              <p:nvPr/>
            </p:nvSpPr>
            <p:spPr bwMode="auto">
              <a:xfrm>
                <a:off x="0" y="164"/>
                <a:ext cx="5874" cy="288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GB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900113" y="6092825"/>
            <a:ext cx="734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/>
              <a:t>Individuele (huiswerk-) opdracht via Internet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nl-NL" sz="2800" b="1" smtClean="0">
                <a:solidFill>
                  <a:schemeClr val="tx2"/>
                </a:solidFill>
              </a:rPr>
              <a:t>Jongerenspreekuur</a:t>
            </a:r>
          </a:p>
        </p:txBody>
      </p:sp>
      <p:pic>
        <p:nvPicPr>
          <p:cNvPr id="21507" name="Tijdelijke aanduiding voor inhoud 9" descr="IMG_541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755650"/>
            <a:ext cx="8137525" cy="6102350"/>
          </a:xfrm>
        </p:spPr>
      </p:pic>
      <p:pic>
        <p:nvPicPr>
          <p:cNvPr id="21508" name="Tijdelijke aanduiding voor inhoud 8" descr="sense_logo_red.gif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875463" y="404813"/>
            <a:ext cx="1905000" cy="1314450"/>
          </a:xfrm>
        </p:spPr>
      </p:pic>
      <p:sp>
        <p:nvSpPr>
          <p:cNvPr id="11" name="Wolkvormige toelichting 10"/>
          <p:cNvSpPr/>
          <p:nvPr/>
        </p:nvSpPr>
        <p:spPr>
          <a:xfrm>
            <a:off x="3059113" y="1196975"/>
            <a:ext cx="1728787" cy="1008063"/>
          </a:xfrm>
          <a:prstGeom prst="cloudCallout">
            <a:avLst>
              <a:gd name="adj1" fmla="val 25359"/>
              <a:gd name="adj2" fmla="val -9011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Gratis</a:t>
            </a:r>
          </a:p>
        </p:txBody>
      </p:sp>
      <p:sp>
        <p:nvSpPr>
          <p:cNvPr id="12" name="Ovale toelichting 11"/>
          <p:cNvSpPr/>
          <p:nvPr/>
        </p:nvSpPr>
        <p:spPr>
          <a:xfrm>
            <a:off x="5219700" y="981075"/>
            <a:ext cx="1439863" cy="792163"/>
          </a:xfrm>
          <a:prstGeom prst="wedgeEllipseCallout">
            <a:avLst>
              <a:gd name="adj1" fmla="val -16223"/>
              <a:gd name="adj2" fmla="val -79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anoniem</a:t>
            </a:r>
          </a:p>
        </p:txBody>
      </p:sp>
      <p:sp>
        <p:nvSpPr>
          <p:cNvPr id="13" name="Wolkvormige toelichting 12"/>
          <p:cNvSpPr/>
          <p:nvPr/>
        </p:nvSpPr>
        <p:spPr>
          <a:xfrm>
            <a:off x="827088" y="981075"/>
            <a:ext cx="1419225" cy="1152525"/>
          </a:xfrm>
          <a:prstGeom prst="cloudCallout">
            <a:avLst>
              <a:gd name="adj1" fmla="val 84688"/>
              <a:gd name="adj2" fmla="val -748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Uitslag via SMS!</a:t>
            </a:r>
          </a:p>
        </p:txBody>
      </p:sp>
      <p:sp>
        <p:nvSpPr>
          <p:cNvPr id="14" name="Wolkvormige toelichting 13"/>
          <p:cNvSpPr/>
          <p:nvPr/>
        </p:nvSpPr>
        <p:spPr>
          <a:xfrm>
            <a:off x="4067175" y="1628775"/>
            <a:ext cx="1512888" cy="1008063"/>
          </a:xfrm>
          <a:prstGeom prst="cloudCallout">
            <a:avLst>
              <a:gd name="adj1" fmla="val -3556"/>
              <a:gd name="adj2" fmla="val -128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/>
              <a:t>Onbekende dokter</a:t>
            </a:r>
          </a:p>
        </p:txBody>
      </p:sp>
      <p:sp>
        <p:nvSpPr>
          <p:cNvPr id="15" name="Wolkvormige toelichting 14"/>
          <p:cNvSpPr/>
          <p:nvPr/>
        </p:nvSpPr>
        <p:spPr>
          <a:xfrm>
            <a:off x="1547813" y="1628775"/>
            <a:ext cx="1152525" cy="863600"/>
          </a:xfrm>
          <a:prstGeom prst="cloudCallout">
            <a:avLst>
              <a:gd name="adj1" fmla="val 89356"/>
              <a:gd name="adj2" fmla="val -13851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Op school!</a:t>
            </a:r>
          </a:p>
        </p:txBody>
      </p:sp>
      <p:sp>
        <p:nvSpPr>
          <p:cNvPr id="16" name="Wolkvormige toelichting 15"/>
          <p:cNvSpPr/>
          <p:nvPr/>
        </p:nvSpPr>
        <p:spPr>
          <a:xfrm>
            <a:off x="5580063" y="1916113"/>
            <a:ext cx="1419225" cy="1152525"/>
          </a:xfrm>
          <a:prstGeom prst="cloudCallout">
            <a:avLst>
              <a:gd name="adj1" fmla="val -125896"/>
              <a:gd name="adj2" fmla="val -15550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Urine test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epghir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cephirbann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45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331913" y="1484313"/>
            <a:ext cx="76073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</a:pPr>
            <a:endParaRPr lang="nl-NL" sz="2000" b="1">
              <a:latin typeface="Arial" charset="0"/>
            </a:endParaRPr>
          </a:p>
          <a:p>
            <a:pPr eaLnBrk="0" hangingPunct="0">
              <a:spcBef>
                <a:spcPct val="20000"/>
              </a:spcBef>
              <a:buFont typeface="Times New Roman" pitchFamily="18" charset="0"/>
              <a:buNone/>
            </a:pPr>
            <a:r>
              <a:rPr lang="nl-NL" sz="2400" b="1">
                <a:latin typeface="Arial" charset="0"/>
              </a:rPr>
              <a:t>Evaluatie</a:t>
            </a:r>
            <a:r>
              <a:rPr lang="nl-NL" sz="1800">
                <a:latin typeface="Arial" charset="0"/>
              </a:rPr>
              <a:t>:</a:t>
            </a:r>
          </a:p>
          <a:p>
            <a:pPr eaLnBrk="0" hangingPunct="0">
              <a:spcBef>
                <a:spcPct val="20000"/>
              </a:spcBef>
              <a:buFont typeface="Times New Roman" pitchFamily="18" charset="0"/>
              <a:buNone/>
            </a:pPr>
            <a:endParaRPr lang="nl-NL" sz="1800">
              <a:latin typeface="Arial" charset="0"/>
            </a:endParaRPr>
          </a:p>
          <a:p>
            <a:pPr eaLnBrk="0" hangingPunct="0">
              <a:spcBef>
                <a:spcPct val="20000"/>
              </a:spcBef>
              <a:buFont typeface="Times New Roman" pitchFamily="18" charset="0"/>
              <a:buNone/>
            </a:pPr>
            <a:r>
              <a:rPr lang="nl-NL" sz="1800">
                <a:latin typeface="Arial" charset="0"/>
              </a:rPr>
              <a:t>Het evalueren van het effect van het programma op soa-test gedrag. </a:t>
            </a:r>
          </a:p>
          <a:p>
            <a:pPr eaLnBrk="0" hangingPunct="0">
              <a:spcBef>
                <a:spcPct val="20000"/>
              </a:spcBef>
            </a:pPr>
            <a:r>
              <a:rPr lang="nl-NL" sz="1800">
                <a:latin typeface="Arial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nl-NL" sz="1800">
                <a:latin typeface="Arial" charset="0"/>
              </a:rPr>
              <a:t>Vergelijken van het effect van spreekuren en voorlichting: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nl-NL" sz="1800">
                <a:latin typeface="Arial" charset="0"/>
              </a:rPr>
              <a:t>Voorlichting + spreekuur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nl-NL" sz="1800">
                <a:latin typeface="Arial" charset="0"/>
              </a:rPr>
              <a:t>Voorlichting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nl-NL" sz="1800">
                <a:latin typeface="Arial" charset="0"/>
              </a:rPr>
              <a:t>Spreekuur</a:t>
            </a:r>
          </a:p>
          <a:p>
            <a:pPr eaLnBrk="0" hangingPunct="0">
              <a:spcBef>
                <a:spcPct val="20000"/>
              </a:spcBef>
            </a:pPr>
            <a:endParaRPr lang="nl-NL" sz="1800">
              <a:latin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nl-NL" sz="1800">
                <a:latin typeface="Arial" charset="0"/>
              </a:rPr>
              <a:t>Hypothese:</a:t>
            </a:r>
          </a:p>
          <a:p>
            <a:pPr eaLnBrk="0" hangingPunct="0">
              <a:spcBef>
                <a:spcPct val="20000"/>
              </a:spcBef>
            </a:pPr>
            <a:r>
              <a:rPr lang="nl-NL" sz="1800">
                <a:latin typeface="Arial" charset="0"/>
              </a:rPr>
              <a:t>Het aanbieden van testfaciliteiten op school verhoogt het effect van een voorlichtingsinterventie </a:t>
            </a:r>
          </a:p>
          <a:p>
            <a:pPr eaLnBrk="0" hangingPunct="0">
              <a:spcBef>
                <a:spcPct val="20000"/>
              </a:spcBef>
              <a:buFont typeface="Times New Roman" pitchFamily="18" charset="0"/>
              <a:buAutoNum type="arabicPeriod"/>
            </a:pPr>
            <a:endParaRPr lang="nl-NL" sz="2000">
              <a:latin typeface="Arial" charset="0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endParaRPr lang="nl-NL" sz="210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spcBef>
                <a:spcPct val="20000"/>
              </a:spcBef>
            </a:pPr>
            <a:endParaRPr lang="nl-NL" sz="21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epghir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971550" y="1196975"/>
            <a:ext cx="76073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</a:pPr>
            <a:r>
              <a:rPr lang="nl-NL" sz="2000" b="1">
                <a:latin typeface="Arial" charset="0"/>
              </a:rPr>
              <a:t>Evaluatie: kansen en keuzes</a:t>
            </a:r>
          </a:p>
          <a:p>
            <a:pPr eaLnBrk="0" hangingPunct="0">
              <a:spcBef>
                <a:spcPct val="20000"/>
              </a:spcBef>
            </a:pPr>
            <a:endParaRPr lang="nl-NL" sz="1600" b="1"/>
          </a:p>
          <a:p>
            <a:pPr eaLnBrk="0" hangingPunct="0">
              <a:spcBef>
                <a:spcPct val="20000"/>
              </a:spcBef>
            </a:pPr>
            <a:r>
              <a:rPr lang="nl-NL" sz="1600" b="1"/>
              <a:t>Vindplaats doelgroep risicojongeren: ROC 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nl-NL" sz="1600"/>
              <a:t>Afhankelijkheid schoolrooster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nl-NL" sz="1600"/>
              <a:t>Medewerking docenten en management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nl-NL" sz="1600"/>
              <a:t>Timing in het schooljaar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nl-NL" sz="1600"/>
              <a:t>Organisatie opleidingen</a:t>
            </a:r>
          </a:p>
          <a:p>
            <a:pPr eaLnBrk="0" hangingPunct="0">
              <a:spcBef>
                <a:spcPct val="20000"/>
              </a:spcBef>
            </a:pPr>
            <a:endParaRPr lang="nl-NL" sz="1600" b="1"/>
          </a:p>
          <a:p>
            <a:pPr eaLnBrk="0" hangingPunct="0">
              <a:spcBef>
                <a:spcPct val="20000"/>
              </a:spcBef>
              <a:buFont typeface="Times New Roman" pitchFamily="18" charset="0"/>
              <a:buNone/>
            </a:pPr>
            <a:r>
              <a:rPr lang="nl-NL" sz="1600" b="1"/>
              <a:t>Onderzoeksdesign:</a:t>
            </a:r>
          </a:p>
          <a:p>
            <a:pPr marL="742950" lvl="1" indent="-285750" eaLnBrk="0" hangingPunct="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nl-NL" sz="1600"/>
              <a:t>Randomisatie scholen/klassen</a:t>
            </a:r>
          </a:p>
          <a:p>
            <a:pPr marL="742950" lvl="1" indent="-285750" eaLnBrk="0" hangingPunct="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nl-NL" sz="1600"/>
              <a:t>Meetinstrumenten: zelfrapportage/ registratie/papier,digitaal</a:t>
            </a:r>
          </a:p>
          <a:p>
            <a:pPr marL="742950" lvl="1" indent="-285750" eaLnBrk="0" hangingPunct="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nl-NL" sz="1600"/>
              <a:t>Aantal meetmomenten/ uitkomstmaten</a:t>
            </a:r>
          </a:p>
          <a:p>
            <a:pPr eaLnBrk="0" hangingPunct="0">
              <a:spcBef>
                <a:spcPct val="20000"/>
              </a:spcBef>
              <a:buFont typeface="Times New Roman" pitchFamily="18" charset="0"/>
              <a:buNone/>
            </a:pPr>
            <a:endParaRPr lang="nl-NL" sz="1600"/>
          </a:p>
          <a:p>
            <a:pPr eaLnBrk="0" hangingPunct="0">
              <a:spcBef>
                <a:spcPct val="20000"/>
              </a:spcBef>
              <a:buFont typeface="Times New Roman" pitchFamily="18" charset="0"/>
              <a:buNone/>
            </a:pPr>
            <a:r>
              <a:rPr lang="nl-NL" sz="1600" b="1"/>
              <a:t>Uitvoering:</a:t>
            </a:r>
          </a:p>
          <a:p>
            <a:pPr marL="742950" lvl="1" indent="-285750" eaLnBrk="0" hangingPunct="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nl-NL" sz="1600"/>
              <a:t>Verzuim en uitval</a:t>
            </a:r>
          </a:p>
          <a:p>
            <a:pPr marL="742950" lvl="1" indent="-285750" eaLnBrk="0" hangingPunct="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nl-NL" sz="1600"/>
              <a:t>Externe ontwikkelingen in het ROC</a:t>
            </a:r>
          </a:p>
          <a:p>
            <a:pPr marL="742950" lvl="1" indent="-285750" eaLnBrk="0" hangingPunct="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nl-NL" sz="1600"/>
              <a:t>Schoolbeleid/opvatting individuele docenten</a:t>
            </a:r>
          </a:p>
          <a:p>
            <a:pPr marL="742950" lvl="1" indent="-285750" eaLnBrk="0" hangingPunct="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nl-NL" sz="1600"/>
              <a:t>Controle versus interventiescholen</a:t>
            </a:r>
          </a:p>
          <a:p>
            <a:pPr eaLnBrk="0" hangingPunct="0">
              <a:spcBef>
                <a:spcPct val="20000"/>
              </a:spcBef>
              <a:buFont typeface="Times New Roman" pitchFamily="18" charset="0"/>
              <a:buNone/>
            </a:pPr>
            <a:endParaRPr lang="nl-NL" sz="1600"/>
          </a:p>
          <a:p>
            <a:pPr eaLnBrk="0" hangingPunct="0">
              <a:spcBef>
                <a:spcPct val="20000"/>
              </a:spcBef>
              <a:buFont typeface="Times New Roman" pitchFamily="18" charset="0"/>
              <a:buNone/>
            </a:pPr>
            <a:endParaRPr lang="nl-NL" sz="1800">
              <a:latin typeface="Arial" charset="0"/>
            </a:endParaRPr>
          </a:p>
          <a:p>
            <a:pPr eaLnBrk="0" hangingPunct="0">
              <a:spcBef>
                <a:spcPct val="20000"/>
              </a:spcBef>
              <a:buFont typeface="Times New Roman" pitchFamily="18" charset="0"/>
              <a:buAutoNum type="arabicPeriod"/>
            </a:pPr>
            <a:endParaRPr lang="nl-NL" sz="2000">
              <a:latin typeface="Arial" charset="0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endParaRPr lang="nl-NL" sz="210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spcBef>
                <a:spcPct val="20000"/>
              </a:spcBef>
            </a:pPr>
            <a:endParaRPr lang="nl-NL" sz="21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1629</TotalTime>
  <Words>410</Words>
  <Application>Microsoft Office PowerPoint</Application>
  <PresentationFormat>On-screen Show (4:3)</PresentationFormat>
  <Paragraphs>162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Office-thema</vt:lpstr>
      <vt:lpstr>Grafiek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Jongerenspreekuur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Soa preventie in de lokale Public Health Van theorie naar praktijk</dc:title>
  <dc:creator>Mireille</dc:creator>
  <cp:lastModifiedBy>Snel, Erik</cp:lastModifiedBy>
  <cp:revision>173</cp:revision>
  <dcterms:created xsi:type="dcterms:W3CDTF">2011-11-25T12:38:07Z</dcterms:created>
  <dcterms:modified xsi:type="dcterms:W3CDTF">2013-03-21T15:10:18Z</dcterms:modified>
</cp:coreProperties>
</file>