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3"/>
  </p:notesMasterIdLst>
  <p:sldIdLst>
    <p:sldId id="256" r:id="rId2"/>
    <p:sldId id="258" r:id="rId3"/>
    <p:sldId id="257" r:id="rId4"/>
    <p:sldId id="285" r:id="rId5"/>
    <p:sldId id="281" r:id="rId6"/>
    <p:sldId id="275" r:id="rId7"/>
    <p:sldId id="284" r:id="rId8"/>
    <p:sldId id="286" r:id="rId9"/>
    <p:sldId id="287" r:id="rId10"/>
    <p:sldId id="288" r:id="rId11"/>
    <p:sldId id="28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80"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40B62-390B-427E-9438-7DF8D64574A8}" type="datetimeFigureOut">
              <a:rPr lang="en-GB" smtClean="0"/>
              <a:t>21/03/2013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EAD087-725A-41DC-B832-5E6C29C460DE}" type="slidenum">
              <a:rPr lang="en-GB" smtClean="0"/>
              <a:t>‹#›</a:t>
            </a:fld>
            <a:endParaRPr lang="en-GB"/>
          </a:p>
        </p:txBody>
      </p:sp>
    </p:spTree>
    <p:extLst>
      <p:ext uri="{BB962C8B-B14F-4D97-AF65-F5344CB8AC3E}">
        <p14:creationId xmlns:p14="http://schemas.microsoft.com/office/powerpoint/2010/main" val="3641752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EAD087-725A-41DC-B832-5E6C29C460DE}" type="slidenum">
              <a:rPr lang="en-GB" smtClean="0"/>
              <a:t>8</a:t>
            </a:fld>
            <a:endParaRPr lang="en-GB"/>
          </a:p>
        </p:txBody>
      </p:sp>
    </p:spTree>
    <p:extLst>
      <p:ext uri="{BB962C8B-B14F-4D97-AF65-F5344CB8AC3E}">
        <p14:creationId xmlns:p14="http://schemas.microsoft.com/office/powerpoint/2010/main" val="2563565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pPr>
              <a:defRPr/>
            </a:pPr>
            <a:fld id="{8EF3E550-0ECF-498A-A094-DC27D316C11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C39EAEEB-994B-4FAD-9760-F455B3BB282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6DB9AB68-DFE0-4BEB-8ED9-8A8EEE8FEEB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0ABB3972-0E54-4171-B9FA-940894C5C25D}" type="slidenum">
              <a:rPr lang="en-US" smtClean="0"/>
              <a:pPr>
                <a:defRPr/>
              </a:pPr>
              <a:t>‹#›</a:t>
            </a:fld>
            <a:endParaRPr lang="en-US"/>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829D6B44-4486-4F66-8C04-D630383F3F63}" type="slidenum">
              <a:rPr lang="en-US" smtClean="0"/>
              <a:pPr>
                <a:defRPr/>
              </a:pPr>
              <a:t>‹#›</a:t>
            </a:fld>
            <a:endParaRPr lang="en-US"/>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pPr>
              <a:defRPr/>
            </a:pPr>
            <a:endParaRPr lang="en-US"/>
          </a:p>
        </p:txBody>
      </p:sp>
      <p:sp>
        <p:nvSpPr>
          <p:cNvPr id="6" name="Tijdelijke aanduiding voor voettekst 5"/>
          <p:cNvSpPr>
            <a:spLocks noGrp="1"/>
          </p:cNvSpPr>
          <p:nvPr>
            <p:ph type="ftr" sz="quarter" idx="11"/>
          </p:nvPr>
        </p:nvSpPr>
        <p:spPr/>
        <p:txBody>
          <a:bodyPr/>
          <a:lstStyle>
            <a:extLst/>
          </a:lstStyle>
          <a:p>
            <a:pPr>
              <a:defRPr/>
            </a:pPr>
            <a:endParaRPr lang="en-US"/>
          </a:p>
        </p:txBody>
      </p:sp>
      <p:sp>
        <p:nvSpPr>
          <p:cNvPr id="7" name="Tijdelijke aanduiding voor dianummer 6"/>
          <p:cNvSpPr>
            <a:spLocks noGrp="1"/>
          </p:cNvSpPr>
          <p:nvPr>
            <p:ph type="sldNum" sz="quarter" idx="12"/>
          </p:nvPr>
        </p:nvSpPr>
        <p:spPr/>
        <p:txBody>
          <a:bodyPr/>
          <a:lstStyle>
            <a:extLst/>
          </a:lstStyle>
          <a:p>
            <a:pPr>
              <a:defRPr/>
            </a:pPr>
            <a:fld id="{9CBE8634-B7FE-4699-A430-0534DB269D0F}" type="slidenum">
              <a:rPr lang="en-US" smtClean="0"/>
              <a:pPr>
                <a:defRPr/>
              </a:pPr>
              <a:t>‹#›</a:t>
            </a:fld>
            <a:endParaRPr lang="en-US"/>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pPr>
              <a:defRPr/>
            </a:pPr>
            <a:endParaRPr lang="en-US"/>
          </a:p>
        </p:txBody>
      </p:sp>
      <p:sp>
        <p:nvSpPr>
          <p:cNvPr id="8" name="Tijdelijke aanduiding voor voettekst 7"/>
          <p:cNvSpPr>
            <a:spLocks noGrp="1"/>
          </p:cNvSpPr>
          <p:nvPr>
            <p:ph type="ftr" sz="quarter" idx="11"/>
          </p:nvPr>
        </p:nvSpPr>
        <p:spPr/>
        <p:txBody>
          <a:bodyPr/>
          <a:lstStyle>
            <a:extLst/>
          </a:lstStyle>
          <a:p>
            <a:pPr>
              <a:defRPr/>
            </a:pPr>
            <a:endParaRPr lang="en-US"/>
          </a:p>
        </p:txBody>
      </p:sp>
      <p:sp>
        <p:nvSpPr>
          <p:cNvPr id="9" name="Tijdelijke aanduiding voor dianummer 8"/>
          <p:cNvSpPr>
            <a:spLocks noGrp="1"/>
          </p:cNvSpPr>
          <p:nvPr>
            <p:ph type="sldNum" sz="quarter" idx="12"/>
          </p:nvPr>
        </p:nvSpPr>
        <p:spPr/>
        <p:txBody>
          <a:bodyPr/>
          <a:lstStyle>
            <a:extLst/>
          </a:lstStyle>
          <a:p>
            <a:pPr>
              <a:defRPr/>
            </a:pPr>
            <a:fld id="{4364F59C-5BF2-47DE-9730-7A32742E3B6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pPr>
              <a:defRPr/>
            </a:pPr>
            <a:endParaRPr lang="en-US"/>
          </a:p>
        </p:txBody>
      </p:sp>
      <p:sp>
        <p:nvSpPr>
          <p:cNvPr id="4" name="Tijdelijke aanduiding voor voettekst 3"/>
          <p:cNvSpPr>
            <a:spLocks noGrp="1"/>
          </p:cNvSpPr>
          <p:nvPr>
            <p:ph type="ftr" sz="quarter" idx="11"/>
          </p:nvPr>
        </p:nvSpPr>
        <p:spPr/>
        <p:txBody>
          <a:bodyPr/>
          <a:lstStyle>
            <a:extLst/>
          </a:lstStyle>
          <a:p>
            <a:pPr>
              <a:defRPr/>
            </a:pPr>
            <a:endParaRPr lang="en-US"/>
          </a:p>
        </p:txBody>
      </p:sp>
      <p:sp>
        <p:nvSpPr>
          <p:cNvPr id="5" name="Tijdelijke aanduiding voor dianummer 4"/>
          <p:cNvSpPr>
            <a:spLocks noGrp="1"/>
          </p:cNvSpPr>
          <p:nvPr>
            <p:ph type="sldNum" sz="quarter" idx="12"/>
          </p:nvPr>
        </p:nvSpPr>
        <p:spPr/>
        <p:txBody>
          <a:bodyPr/>
          <a:lstStyle>
            <a:extLst/>
          </a:lstStyle>
          <a:p>
            <a:pPr>
              <a:defRPr/>
            </a:pPr>
            <a:fld id="{070B9FFF-D43C-4187-A1DE-BB5DF5AD20BA}" type="slidenum">
              <a:rPr lang="en-US" smtClean="0"/>
              <a:pPr>
                <a:defRPr/>
              </a:pPr>
              <a:t>‹#›</a:t>
            </a:fld>
            <a:endParaRPr lang="en-US"/>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pPr>
              <a:defRPr/>
            </a:pPr>
            <a:endParaRPr lang="en-US"/>
          </a:p>
        </p:txBody>
      </p:sp>
      <p:sp>
        <p:nvSpPr>
          <p:cNvPr id="3" name="Tijdelijke aanduiding voor voettekst 2"/>
          <p:cNvSpPr>
            <a:spLocks noGrp="1"/>
          </p:cNvSpPr>
          <p:nvPr>
            <p:ph type="ftr" sz="quarter" idx="11"/>
          </p:nvPr>
        </p:nvSpPr>
        <p:spPr/>
        <p:txBody>
          <a:bodyPr/>
          <a:lstStyle>
            <a:extLst/>
          </a:lstStyle>
          <a:p>
            <a:pPr>
              <a:defRPr/>
            </a:pPr>
            <a:endParaRPr lang="en-US"/>
          </a:p>
        </p:txBody>
      </p:sp>
      <p:sp>
        <p:nvSpPr>
          <p:cNvPr id="4" name="Tijdelijke aanduiding voor dianummer 3"/>
          <p:cNvSpPr>
            <a:spLocks noGrp="1"/>
          </p:cNvSpPr>
          <p:nvPr>
            <p:ph type="sldNum" sz="quarter" idx="12"/>
          </p:nvPr>
        </p:nvSpPr>
        <p:spPr/>
        <p:txBody>
          <a:bodyPr/>
          <a:lstStyle>
            <a:extLst/>
          </a:lstStyle>
          <a:p>
            <a:pPr>
              <a:defRPr/>
            </a:pPr>
            <a:fld id="{0870BAEA-5E30-438D-8590-F5507B8806B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Tijdelijke aanduiding voor voettekst 5"/>
          <p:cNvSpPr>
            <a:spLocks noGrp="1"/>
          </p:cNvSpPr>
          <p:nvPr>
            <p:ph type="ftr" sz="quarter" idx="11"/>
          </p:nvPr>
        </p:nvSpPr>
        <p:spPr/>
        <p:txBody>
          <a:bodyPr/>
          <a:lstStyle>
            <a:extLst/>
          </a:lstStyle>
          <a:p>
            <a:pPr>
              <a:defRPr/>
            </a:pPr>
            <a:endParaRPr lang="en-US"/>
          </a:p>
        </p:txBody>
      </p:sp>
      <p:sp>
        <p:nvSpPr>
          <p:cNvPr id="7" name="Tijdelijke aanduiding voor dianummer 6"/>
          <p:cNvSpPr>
            <a:spLocks noGrp="1"/>
          </p:cNvSpPr>
          <p:nvPr>
            <p:ph type="sldNum" sz="quarter" idx="12"/>
          </p:nvPr>
        </p:nvSpPr>
        <p:spPr/>
        <p:txBody>
          <a:bodyPr/>
          <a:lstStyle>
            <a:extLst/>
          </a:lstStyle>
          <a:p>
            <a:pPr>
              <a:defRPr/>
            </a:pPr>
            <a:fld id="{9C9F68BD-D936-4F88-8776-A6EC7447FF6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pPr>
              <a:defRPr/>
            </a:pPr>
            <a:fld id="{CC953738-F253-4C97-B6ED-D1825EDEB7B0}" type="slidenum">
              <a:rPr lang="en-US" smtClean="0"/>
              <a:pPr>
                <a:defRPr/>
              </a:pPr>
              <a:t>‹#›</a:t>
            </a:fld>
            <a:endParaRPr lang="en-US"/>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1B86C60-A111-480C-9291-251C5945C4A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2132857"/>
            <a:ext cx="7772400" cy="1656184"/>
          </a:xfrm>
        </p:spPr>
        <p:txBody>
          <a:bodyPr>
            <a:normAutofit fontScale="90000"/>
          </a:bodyPr>
          <a:lstStyle/>
          <a:p>
            <a:pPr eaLnBrk="1" hangingPunct="1"/>
            <a:r>
              <a:rPr lang="nl-NL" dirty="0" smtClean="0"/>
              <a:t/>
            </a:r>
            <a:br>
              <a:rPr lang="nl-NL" dirty="0" smtClean="0"/>
            </a:br>
            <a:r>
              <a:rPr lang="nl-NL" dirty="0" smtClean="0"/>
              <a:t>Nut en noodzaak van evaluatieonderzoek</a:t>
            </a:r>
            <a:br>
              <a:rPr lang="nl-NL" dirty="0" smtClean="0"/>
            </a:br>
            <a:endParaRPr lang="en-US" dirty="0" smtClean="0"/>
          </a:p>
        </p:txBody>
      </p:sp>
      <p:sp>
        <p:nvSpPr>
          <p:cNvPr id="5123" name="Rectangle 3"/>
          <p:cNvSpPr>
            <a:spLocks noGrp="1" noChangeArrowheads="1"/>
          </p:cNvSpPr>
          <p:nvPr>
            <p:ph type="subTitle" idx="1"/>
          </p:nvPr>
        </p:nvSpPr>
        <p:spPr>
          <a:xfrm>
            <a:off x="1403350" y="4221163"/>
            <a:ext cx="6400800" cy="1752600"/>
          </a:xfrm>
        </p:spPr>
        <p:txBody>
          <a:bodyPr/>
          <a:lstStyle/>
          <a:p>
            <a:pPr eaLnBrk="1" hangingPunct="1"/>
            <a:endParaRPr lang="nl-NL" dirty="0" smtClean="0"/>
          </a:p>
          <a:p>
            <a:pPr eaLnBrk="1" hangingPunct="1"/>
            <a:r>
              <a:rPr lang="nl-NL" dirty="0" smtClean="0"/>
              <a:t>Jurriaan </a:t>
            </a:r>
            <a:r>
              <a:rPr lang="nl-NL" dirty="0" err="1" smtClean="0"/>
              <a:t>Omlo</a:t>
            </a:r>
            <a:endParaRPr lang="nl-N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nl-NL" dirty="0" smtClean="0"/>
              <a:t>Smalle </a:t>
            </a:r>
            <a:r>
              <a:rPr lang="nl-NL" dirty="0"/>
              <a:t>benadering EBP </a:t>
            </a:r>
          </a:p>
          <a:p>
            <a:pPr lvl="0"/>
            <a:r>
              <a:rPr lang="nl-NL" dirty="0"/>
              <a:t>Kritiek  </a:t>
            </a:r>
          </a:p>
          <a:p>
            <a:pPr lvl="0"/>
            <a:r>
              <a:rPr lang="nl-NL" dirty="0"/>
              <a:t>Brede </a:t>
            </a:r>
            <a:r>
              <a:rPr lang="nl-NL" dirty="0" smtClean="0"/>
              <a:t>benadering EBP</a:t>
            </a:r>
            <a:endParaRPr lang="nl-NL" dirty="0"/>
          </a:p>
          <a:p>
            <a:endParaRPr lang="nl-NL" dirty="0"/>
          </a:p>
        </p:txBody>
      </p:sp>
      <p:sp>
        <p:nvSpPr>
          <p:cNvPr id="2" name="Titel 1"/>
          <p:cNvSpPr>
            <a:spLocks noGrp="1"/>
          </p:cNvSpPr>
          <p:nvPr>
            <p:ph type="title"/>
          </p:nvPr>
        </p:nvSpPr>
        <p:spPr>
          <a:xfrm>
            <a:off x="457200" y="274638"/>
            <a:ext cx="8229600" cy="850106"/>
          </a:xfrm>
        </p:spPr>
        <p:txBody>
          <a:bodyPr>
            <a:normAutofit fontScale="90000"/>
          </a:bodyPr>
          <a:lstStyle/>
          <a:p>
            <a:r>
              <a:rPr lang="nl-NL" b="1" dirty="0" smtClean="0"/>
              <a:t/>
            </a:r>
            <a:br>
              <a:rPr lang="nl-NL" b="1" dirty="0" smtClean="0"/>
            </a:br>
            <a:r>
              <a:rPr lang="nl-NL" b="1" dirty="0"/>
              <a:t/>
            </a:r>
            <a:br>
              <a:rPr lang="nl-NL" b="1" dirty="0"/>
            </a:br>
            <a:r>
              <a:rPr lang="nl-NL" b="1" dirty="0" err="1" smtClean="0"/>
              <a:t>Evidence</a:t>
            </a:r>
            <a:r>
              <a:rPr lang="nl-NL" b="1" dirty="0" smtClean="0"/>
              <a:t> </a:t>
            </a:r>
            <a:r>
              <a:rPr lang="nl-NL" b="1" dirty="0" err="1"/>
              <a:t>Based</a:t>
            </a:r>
            <a:r>
              <a:rPr lang="nl-NL" b="1" dirty="0"/>
              <a:t> </a:t>
            </a:r>
            <a:r>
              <a:rPr lang="nl-NL" b="1" dirty="0" err="1"/>
              <a:t>Practice</a:t>
            </a:r>
            <a:r>
              <a:rPr lang="nl-NL" b="1" dirty="0"/>
              <a:t>  </a:t>
            </a:r>
            <a:r>
              <a:rPr lang="nl-NL" dirty="0"/>
              <a:t/>
            </a:r>
            <a:br>
              <a:rPr lang="nl-NL" dirty="0"/>
            </a:br>
            <a:r>
              <a:rPr lang="nl-NL" dirty="0"/>
              <a:t> </a:t>
            </a:r>
            <a:br>
              <a:rPr lang="nl-NL" dirty="0"/>
            </a:br>
            <a:endParaRPr lang="nl-NL" dirty="0"/>
          </a:p>
        </p:txBody>
      </p:sp>
    </p:spTree>
    <p:extLst>
      <p:ext uri="{BB962C8B-B14F-4D97-AF65-F5344CB8AC3E}">
        <p14:creationId xmlns:p14="http://schemas.microsoft.com/office/powerpoint/2010/main" val="2969339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Effectiviteitsvraag </a:t>
            </a:r>
            <a:r>
              <a:rPr lang="nl-NL" dirty="0"/>
              <a:t>‘werkt het?’ (instrumentele doelmatigheid) </a:t>
            </a:r>
          </a:p>
          <a:p>
            <a:pPr lvl="0"/>
            <a:r>
              <a:rPr lang="nl-NL" dirty="0"/>
              <a:t>Morele vraag ‘hoort het?’ (maatschappelijke aanvaardbaarheid)</a:t>
            </a:r>
          </a:p>
          <a:p>
            <a:pPr lvl="0"/>
            <a:r>
              <a:rPr lang="nl-NL" dirty="0"/>
              <a:t>Uitvoeringsvraag ‘past het?’ (institutionele haalbaarheid en uitvoerbaarheid) </a:t>
            </a:r>
          </a:p>
          <a:p>
            <a:pPr lvl="0"/>
            <a:r>
              <a:rPr lang="nl-NL" dirty="0"/>
              <a:t>Juridische vraag ‘mag het?’ (constitutionele rechtmatigheid) </a:t>
            </a:r>
          </a:p>
          <a:p>
            <a:endParaRPr lang="nl-NL" dirty="0"/>
          </a:p>
        </p:txBody>
      </p:sp>
      <p:sp>
        <p:nvSpPr>
          <p:cNvPr id="2" name="Titel 1"/>
          <p:cNvSpPr>
            <a:spLocks noGrp="1"/>
          </p:cNvSpPr>
          <p:nvPr>
            <p:ph type="title"/>
          </p:nvPr>
        </p:nvSpPr>
        <p:spPr/>
        <p:txBody>
          <a:bodyPr>
            <a:normAutofit fontScale="90000"/>
          </a:bodyPr>
          <a:lstStyle/>
          <a:p>
            <a:r>
              <a:rPr lang="nl-NL" sz="4000" b="1" dirty="0" smtClean="0"/>
              <a:t/>
            </a:r>
            <a:br>
              <a:rPr lang="nl-NL" sz="4000" b="1" dirty="0" smtClean="0"/>
            </a:br>
            <a:r>
              <a:rPr lang="nl-NL" sz="4000" b="1" dirty="0" smtClean="0"/>
              <a:t>Tot slot: Evalueren </a:t>
            </a:r>
            <a:r>
              <a:rPr lang="nl-NL" sz="4000" b="1" dirty="0"/>
              <a:t>gaat niet alleen over </a:t>
            </a:r>
            <a:r>
              <a:rPr lang="nl-NL" sz="4000" b="1" dirty="0" smtClean="0"/>
              <a:t>effectiviteit!</a:t>
            </a:r>
            <a:r>
              <a:rPr lang="nl-NL" sz="4000" dirty="0" smtClean="0"/>
              <a:t/>
            </a:r>
            <a:br>
              <a:rPr lang="nl-NL" sz="4000" dirty="0" smtClean="0"/>
            </a:br>
            <a:endParaRPr lang="nl-NL" sz="4000" dirty="0"/>
          </a:p>
        </p:txBody>
      </p:sp>
    </p:spTree>
    <p:extLst>
      <p:ext uri="{BB962C8B-B14F-4D97-AF65-F5344CB8AC3E}">
        <p14:creationId xmlns:p14="http://schemas.microsoft.com/office/powerpoint/2010/main" val="3928402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600200"/>
            <a:ext cx="8218488" cy="4525963"/>
          </a:xfrm>
        </p:spPr>
        <p:txBody>
          <a:bodyPr/>
          <a:lstStyle/>
          <a:p>
            <a:pPr marL="0" indent="0" eaLnBrk="1" hangingPunct="1">
              <a:spcBef>
                <a:spcPts val="1200"/>
              </a:spcBef>
              <a:spcAft>
                <a:spcPts val="600"/>
              </a:spcAft>
              <a:buNone/>
            </a:pPr>
            <a:endParaRPr lang="nl-NL" dirty="0"/>
          </a:p>
          <a:p>
            <a:pPr eaLnBrk="1" hangingPunct="1">
              <a:spcBef>
                <a:spcPts val="1200"/>
              </a:spcBef>
              <a:spcAft>
                <a:spcPts val="600"/>
              </a:spcAft>
            </a:pPr>
            <a:r>
              <a:rPr lang="nl-NL" dirty="0" smtClean="0"/>
              <a:t>Alledaags vs. wetenschappelijk evalueren</a:t>
            </a:r>
          </a:p>
          <a:p>
            <a:pPr eaLnBrk="1" hangingPunct="1">
              <a:spcBef>
                <a:spcPts val="1200"/>
              </a:spcBef>
              <a:spcAft>
                <a:spcPts val="600"/>
              </a:spcAft>
            </a:pPr>
            <a:r>
              <a:rPr lang="nl-NL" dirty="0" smtClean="0"/>
              <a:t>Nut en noodzaak van evalueren</a:t>
            </a:r>
          </a:p>
          <a:p>
            <a:pPr eaLnBrk="1" hangingPunct="1">
              <a:spcBef>
                <a:spcPts val="1200"/>
              </a:spcBef>
              <a:spcAft>
                <a:spcPts val="600"/>
              </a:spcAft>
            </a:pPr>
            <a:r>
              <a:rPr lang="nl-NL" dirty="0" err="1" smtClean="0"/>
              <a:t>Evidence</a:t>
            </a:r>
            <a:r>
              <a:rPr lang="nl-NL" dirty="0" smtClean="0"/>
              <a:t> </a:t>
            </a:r>
            <a:r>
              <a:rPr lang="nl-NL" dirty="0" err="1" smtClean="0"/>
              <a:t>based</a:t>
            </a:r>
            <a:r>
              <a:rPr lang="nl-NL" dirty="0" smtClean="0"/>
              <a:t> </a:t>
            </a:r>
            <a:r>
              <a:rPr lang="nl-NL" dirty="0" err="1" smtClean="0"/>
              <a:t>practice</a:t>
            </a:r>
            <a:r>
              <a:rPr lang="nl-NL" dirty="0" smtClean="0"/>
              <a:t> </a:t>
            </a:r>
            <a:endParaRPr lang="nl-NL" dirty="0"/>
          </a:p>
          <a:p>
            <a:pPr marL="0" indent="0" eaLnBrk="1" hangingPunct="1">
              <a:spcBef>
                <a:spcPts val="1200"/>
              </a:spcBef>
              <a:spcAft>
                <a:spcPts val="600"/>
              </a:spcAft>
              <a:buNone/>
            </a:pPr>
            <a:endParaRPr lang="nl-NL" dirty="0" smtClean="0"/>
          </a:p>
        </p:txBody>
      </p:sp>
      <p:sp>
        <p:nvSpPr>
          <p:cNvPr id="6146" name="Rectangle 2"/>
          <p:cNvSpPr>
            <a:spLocks noGrp="1" noChangeArrowheads="1"/>
          </p:cNvSpPr>
          <p:nvPr>
            <p:ph type="title"/>
          </p:nvPr>
        </p:nvSpPr>
        <p:spPr/>
        <p:txBody>
          <a:bodyPr/>
          <a:lstStyle/>
          <a:p>
            <a:pPr algn="l" eaLnBrk="1" hangingPunct="1"/>
            <a:r>
              <a:rPr lang="nl-NL" dirty="0" smtClean="0"/>
              <a:t>Opbouw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79512" y="1340768"/>
            <a:ext cx="8496944" cy="4958010"/>
          </a:xfrm>
        </p:spPr>
        <p:txBody>
          <a:bodyPr/>
          <a:lstStyle/>
          <a:p>
            <a:pPr algn="just"/>
            <a:r>
              <a:rPr lang="nl-NL" sz="2800" i="1" dirty="0"/>
              <a:t>“Evalueren is niets bijzonders. We doen het altijd en overal in de waarneming en in ons denken; ons dagelijks gedrag is er op gebaseerd. Als de wekker onze ochtendrust verstoort, zijn we geneigd meteen uit bed te springen dan wel nog even rustig te blijven liggen, al naar gelang onze evaluatie van de situatie: we voelen ons fris of nog slaperig, we moeten tijdig ergens zijn of we kunnen ons permitteren te blijven liggen</a:t>
            </a:r>
            <a:r>
              <a:rPr lang="nl-NL" sz="2800" i="1" dirty="0" smtClean="0"/>
              <a:t>.” </a:t>
            </a:r>
            <a:endParaRPr lang="nl-NL" sz="2800" dirty="0"/>
          </a:p>
        </p:txBody>
      </p:sp>
      <p:sp>
        <p:nvSpPr>
          <p:cNvPr id="7170" name="Rectangle 2"/>
          <p:cNvSpPr>
            <a:spLocks noGrp="1" noChangeArrowheads="1"/>
          </p:cNvSpPr>
          <p:nvPr>
            <p:ph type="title"/>
          </p:nvPr>
        </p:nvSpPr>
        <p:spPr>
          <a:xfrm>
            <a:off x="457200" y="274638"/>
            <a:ext cx="8229600" cy="562074"/>
          </a:xfrm>
        </p:spPr>
        <p:txBody>
          <a:bodyPr>
            <a:normAutofit fontScale="90000"/>
          </a:bodyPr>
          <a:lstStyle/>
          <a:p>
            <a:pPr eaLnBrk="1" hangingPunct="1"/>
            <a:r>
              <a:rPr lang="nl-NL" sz="4000" dirty="0" smtClean="0"/>
              <a:t>Alledaags evalueren </a:t>
            </a:r>
            <a:endParaRPr lang="en-US" sz="4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8312" y="1556792"/>
            <a:ext cx="8352159" cy="4742408"/>
          </a:xfrm>
        </p:spPr>
        <p:txBody>
          <a:bodyPr>
            <a:normAutofit/>
          </a:bodyPr>
          <a:lstStyle/>
          <a:p>
            <a:pPr marL="0" indent="0">
              <a:buNone/>
            </a:pPr>
            <a:r>
              <a:rPr lang="nl-NL" sz="2800" dirty="0" smtClean="0"/>
              <a:t>Evaluatieonderzoek is gebonden aan criteria en er is sprake van:</a:t>
            </a:r>
          </a:p>
          <a:p>
            <a:pPr marL="0" indent="0">
              <a:buNone/>
            </a:pPr>
            <a:endParaRPr lang="nl-NL" sz="2800" dirty="0" smtClean="0"/>
          </a:p>
          <a:p>
            <a:r>
              <a:rPr lang="nl-NL" sz="2800" dirty="0" smtClean="0"/>
              <a:t>een </a:t>
            </a:r>
            <a:r>
              <a:rPr lang="nl-NL" sz="2800" dirty="0"/>
              <a:t>duidelijk geformuleerde probleemstelling;</a:t>
            </a:r>
          </a:p>
          <a:p>
            <a:r>
              <a:rPr lang="nl-NL" sz="2800" dirty="0" smtClean="0"/>
              <a:t>een </a:t>
            </a:r>
            <a:r>
              <a:rPr lang="nl-NL" sz="2800" dirty="0"/>
              <a:t>doordacht ontwerp voor een onderzoek;</a:t>
            </a:r>
          </a:p>
          <a:p>
            <a:r>
              <a:rPr lang="nl-NL" sz="2800" dirty="0" smtClean="0"/>
              <a:t>een </a:t>
            </a:r>
            <a:r>
              <a:rPr lang="nl-NL" sz="2800" dirty="0"/>
              <a:t>systematische dataverzameling en -analyse;</a:t>
            </a:r>
          </a:p>
          <a:p>
            <a:r>
              <a:rPr lang="nl-NL" sz="2800" dirty="0" smtClean="0"/>
              <a:t>een </a:t>
            </a:r>
            <a:r>
              <a:rPr lang="nl-NL" sz="2800" dirty="0"/>
              <a:t>rapportage van de resultaten van een evaluatie. </a:t>
            </a:r>
          </a:p>
        </p:txBody>
      </p:sp>
      <p:sp>
        <p:nvSpPr>
          <p:cNvPr id="7170" name="Rectangle 2"/>
          <p:cNvSpPr>
            <a:spLocks noGrp="1" noChangeArrowheads="1"/>
          </p:cNvSpPr>
          <p:nvPr>
            <p:ph type="title"/>
          </p:nvPr>
        </p:nvSpPr>
        <p:spPr>
          <a:xfrm>
            <a:off x="457200" y="274638"/>
            <a:ext cx="8229600" cy="778098"/>
          </a:xfrm>
        </p:spPr>
        <p:txBody>
          <a:bodyPr>
            <a:normAutofit/>
          </a:bodyPr>
          <a:lstStyle/>
          <a:p>
            <a:pPr eaLnBrk="1" hangingPunct="1"/>
            <a:r>
              <a:rPr lang="nl-NL" sz="4000" dirty="0" smtClean="0"/>
              <a:t>Wetenschappelijk evalueren </a:t>
            </a:r>
            <a:endParaRPr lang="en-US" sz="4000" dirty="0" smtClean="0"/>
          </a:p>
        </p:txBody>
      </p:sp>
    </p:spTree>
    <p:extLst>
      <p:ext uri="{BB962C8B-B14F-4D97-AF65-F5344CB8AC3E}">
        <p14:creationId xmlns:p14="http://schemas.microsoft.com/office/powerpoint/2010/main" val="2666631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8313" y="1988840"/>
            <a:ext cx="8208143" cy="4310360"/>
          </a:xfrm>
        </p:spPr>
        <p:txBody>
          <a:bodyPr/>
          <a:lstStyle/>
          <a:p>
            <a:pPr marL="514350" lvl="0" indent="-514350">
              <a:buFont typeface="+mj-lt"/>
              <a:buAutoNum type="arabicPeriod"/>
            </a:pPr>
            <a:r>
              <a:rPr lang="nl-NL" dirty="0"/>
              <a:t>Onvrede over projectencarrousel </a:t>
            </a:r>
          </a:p>
          <a:p>
            <a:pPr marL="514350" lvl="0" indent="-514350">
              <a:buFont typeface="+mj-lt"/>
              <a:buAutoNum type="arabicPeriod"/>
            </a:pPr>
            <a:r>
              <a:rPr lang="nl-NL" dirty="0"/>
              <a:t>Stevige kritiek over prestaties van uitvoeringsinstanties </a:t>
            </a:r>
          </a:p>
          <a:p>
            <a:pPr marL="514350" indent="-514350">
              <a:buFont typeface="+mj-lt"/>
              <a:buAutoNum type="arabicPeriod"/>
            </a:pPr>
            <a:r>
              <a:rPr lang="nl-NL" dirty="0"/>
              <a:t>Schaarste van publieke middelen </a:t>
            </a:r>
            <a:endParaRPr lang="en-US" dirty="0" smtClean="0"/>
          </a:p>
        </p:txBody>
      </p:sp>
      <p:sp>
        <p:nvSpPr>
          <p:cNvPr id="7170" name="Rectangle 2"/>
          <p:cNvSpPr>
            <a:spLocks noGrp="1" noChangeArrowheads="1"/>
          </p:cNvSpPr>
          <p:nvPr>
            <p:ph type="title"/>
          </p:nvPr>
        </p:nvSpPr>
        <p:spPr/>
        <p:txBody>
          <a:bodyPr>
            <a:normAutofit fontScale="90000"/>
          </a:bodyPr>
          <a:lstStyle/>
          <a:p>
            <a:pPr eaLnBrk="1" hangingPunct="1"/>
            <a:r>
              <a:rPr lang="nl-NL" sz="4000" dirty="0" smtClean="0"/>
              <a:t>Politiek-maatschappelijke context </a:t>
            </a:r>
            <a:endParaRPr lang="en-US" sz="4000" dirty="0" smtClean="0"/>
          </a:p>
        </p:txBody>
      </p:sp>
    </p:spTree>
    <p:extLst>
      <p:ext uri="{BB962C8B-B14F-4D97-AF65-F5344CB8AC3E}">
        <p14:creationId xmlns:p14="http://schemas.microsoft.com/office/powerpoint/2010/main" val="408615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274638"/>
            <a:ext cx="8229600" cy="1143000"/>
          </a:xfrm>
        </p:spPr>
        <p:txBody>
          <a:bodyPr>
            <a:normAutofit/>
          </a:bodyPr>
          <a:lstStyle/>
          <a:p>
            <a:pPr eaLnBrk="1" hangingPunct="1"/>
            <a:r>
              <a:rPr lang="nl-NL" sz="3600" dirty="0" smtClean="0"/>
              <a:t>Maatschappelijk relevante kennis</a:t>
            </a:r>
            <a:endParaRPr lang="en-US" sz="3600" dirty="0" smtClean="0"/>
          </a:p>
        </p:txBody>
      </p:sp>
      <p:sp>
        <p:nvSpPr>
          <p:cNvPr id="32771" name="Rectangle 3"/>
          <p:cNvSpPr>
            <a:spLocks noGrp="1" noChangeArrowheads="1"/>
          </p:cNvSpPr>
          <p:nvPr>
            <p:ph type="body" idx="4294967295"/>
          </p:nvPr>
        </p:nvSpPr>
        <p:spPr>
          <a:xfrm>
            <a:off x="719138" y="1268413"/>
            <a:ext cx="8424862" cy="5329237"/>
          </a:xfrm>
        </p:spPr>
        <p:txBody>
          <a:bodyPr/>
          <a:lstStyle/>
          <a:p>
            <a:pPr lvl="0"/>
            <a:endParaRPr lang="nl-NL" dirty="0" smtClean="0"/>
          </a:p>
          <a:p>
            <a:pPr lvl="0"/>
            <a:endParaRPr lang="nl-NL" dirty="0"/>
          </a:p>
          <a:p>
            <a:pPr lvl="0"/>
            <a:r>
              <a:rPr lang="nl-NL" dirty="0" smtClean="0"/>
              <a:t>Inzicht </a:t>
            </a:r>
            <a:r>
              <a:rPr lang="nl-NL" dirty="0"/>
              <a:t>in of, hoe en onder welke voorwaarden interventies werken</a:t>
            </a:r>
          </a:p>
          <a:p>
            <a:pPr lvl="0"/>
            <a:r>
              <a:rPr lang="nl-NL" dirty="0"/>
              <a:t>Inzicht in onvoorziene effecten (schadelijke effecten &amp; bijvangsten)</a:t>
            </a:r>
          </a:p>
          <a:p>
            <a:pPr lvl="0"/>
            <a:r>
              <a:rPr lang="nl-NL" dirty="0"/>
              <a:t>Explicitering van praktijkkennis </a:t>
            </a:r>
          </a:p>
          <a:p>
            <a:pPr marL="0" indent="0" eaLnBrk="1" hangingPunct="1">
              <a:buNone/>
            </a:pPr>
            <a:endParaRPr lang="de-DE" sz="2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600200"/>
            <a:ext cx="8362950" cy="4525963"/>
          </a:xfrm>
        </p:spPr>
        <p:txBody>
          <a:bodyPr>
            <a:normAutofit lnSpcReduction="10000"/>
          </a:bodyPr>
          <a:lstStyle/>
          <a:p>
            <a:pPr lvl="0"/>
            <a:r>
              <a:rPr lang="nl-NL" sz="2800" dirty="0"/>
              <a:t>Burger wil zo goed mogelijk geholpen worden</a:t>
            </a:r>
          </a:p>
          <a:p>
            <a:pPr lvl="0"/>
            <a:r>
              <a:rPr lang="nl-NL" sz="2800" dirty="0"/>
              <a:t>Professionals voelen zich vanuit beroepsethiek geroepen om professioneel te ondersteunen</a:t>
            </a:r>
          </a:p>
          <a:p>
            <a:pPr lvl="0"/>
            <a:r>
              <a:rPr lang="nl-NL" sz="2800" dirty="0"/>
              <a:t>Managers moeten gekozen interventies naar opdrachtgever verantwoorden</a:t>
            </a:r>
          </a:p>
          <a:p>
            <a:pPr lvl="0"/>
            <a:r>
              <a:rPr lang="nl-NL" sz="2800" dirty="0"/>
              <a:t>Bestuurder moet kunnen laten zien dat geld goed wordt besteed. </a:t>
            </a:r>
          </a:p>
          <a:p>
            <a:pPr lvl="0"/>
            <a:r>
              <a:rPr lang="nl-NL" sz="2800" dirty="0"/>
              <a:t>Professionele uitstraling van de sector en het werk legitimeren. </a:t>
            </a:r>
          </a:p>
          <a:p>
            <a:pPr marL="0" indent="0">
              <a:buNone/>
            </a:pPr>
            <a:endParaRPr lang="nl-NL" sz="2800" dirty="0"/>
          </a:p>
          <a:p>
            <a:pPr eaLnBrk="1" hangingPunct="1">
              <a:lnSpc>
                <a:spcPct val="90000"/>
              </a:lnSpc>
              <a:spcBef>
                <a:spcPct val="40000"/>
              </a:spcBef>
            </a:pPr>
            <a:endParaRPr lang="nl-NL" sz="2800" dirty="0" smtClean="0"/>
          </a:p>
        </p:txBody>
      </p:sp>
      <p:sp>
        <p:nvSpPr>
          <p:cNvPr id="12290" name="Rectangle 2"/>
          <p:cNvSpPr>
            <a:spLocks noGrp="1" noChangeArrowheads="1"/>
          </p:cNvSpPr>
          <p:nvPr>
            <p:ph type="title"/>
          </p:nvPr>
        </p:nvSpPr>
        <p:spPr>
          <a:xfrm>
            <a:off x="395536" y="260648"/>
            <a:ext cx="8229600" cy="1080120"/>
          </a:xfrm>
        </p:spPr>
        <p:txBody>
          <a:bodyPr>
            <a:normAutofit fontScale="90000"/>
          </a:bodyPr>
          <a:lstStyle/>
          <a:p>
            <a:pPr eaLnBrk="1" hangingPunct="1"/>
            <a:r>
              <a:rPr lang="nl-NL" sz="3600" b="1" dirty="0"/>
              <a:t>Iedereen is gebaat bij kennis over wat werkt</a:t>
            </a:r>
            <a:endParaRPr lang="nl-NL" sz="3600" dirty="0" smtClean="0">
              <a:cs typeface="Times New Roman" pitchFamily="18" charset="0"/>
            </a:endParaRPr>
          </a:p>
        </p:txBody>
      </p:sp>
    </p:spTree>
    <p:extLst>
      <p:ext uri="{BB962C8B-B14F-4D97-AF65-F5344CB8AC3E}">
        <p14:creationId xmlns:p14="http://schemas.microsoft.com/office/powerpoint/2010/main" val="139331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67544" y="1700808"/>
            <a:ext cx="8362950" cy="4525963"/>
          </a:xfrm>
        </p:spPr>
        <p:txBody>
          <a:bodyPr/>
          <a:lstStyle/>
          <a:p>
            <a:r>
              <a:rPr lang="nl-NL" sz="2800" dirty="0" smtClean="0"/>
              <a:t>Evaluatie </a:t>
            </a:r>
            <a:r>
              <a:rPr lang="nl-NL" sz="2800" dirty="0"/>
              <a:t>kan leerprocessen en verbeteringen direct stimuleren.</a:t>
            </a:r>
          </a:p>
          <a:p>
            <a:pPr lvl="0"/>
            <a:r>
              <a:rPr lang="nl-NL" sz="2800" dirty="0"/>
              <a:t>Doelstelling aanscherpen en tot consensus komen. </a:t>
            </a:r>
          </a:p>
          <a:p>
            <a:pPr lvl="0"/>
            <a:r>
              <a:rPr lang="nl-NL" sz="2800" dirty="0"/>
              <a:t>Daagt uit tot kritische reflectie op eigen vooronderstellingen</a:t>
            </a:r>
          </a:p>
          <a:p>
            <a:pPr lvl="0"/>
            <a:r>
              <a:rPr lang="nl-NL" sz="2800" dirty="0"/>
              <a:t>Helpt beslissen over voortzetten, verbeteren of beëindigen interventie</a:t>
            </a:r>
          </a:p>
          <a:p>
            <a:pPr eaLnBrk="1" hangingPunct="1">
              <a:lnSpc>
                <a:spcPct val="90000"/>
              </a:lnSpc>
              <a:spcBef>
                <a:spcPct val="40000"/>
              </a:spcBef>
            </a:pPr>
            <a:endParaRPr lang="nl-NL" sz="2800" dirty="0" smtClean="0"/>
          </a:p>
        </p:txBody>
      </p:sp>
      <p:sp>
        <p:nvSpPr>
          <p:cNvPr id="12290" name="Rectangle 2"/>
          <p:cNvSpPr>
            <a:spLocks noGrp="1" noChangeArrowheads="1"/>
          </p:cNvSpPr>
          <p:nvPr>
            <p:ph type="title"/>
          </p:nvPr>
        </p:nvSpPr>
        <p:spPr>
          <a:xfrm>
            <a:off x="457200" y="274638"/>
            <a:ext cx="8229600" cy="850900"/>
          </a:xfrm>
        </p:spPr>
        <p:txBody>
          <a:bodyPr/>
          <a:lstStyle/>
          <a:p>
            <a:pPr lvl="0"/>
            <a:r>
              <a:rPr lang="nl-NL" sz="3600" b="1" dirty="0"/>
              <a:t>Direct praktisch nut </a:t>
            </a:r>
            <a:endParaRPr lang="nl-NL" sz="3600" dirty="0"/>
          </a:p>
        </p:txBody>
      </p:sp>
    </p:spTree>
    <p:extLst>
      <p:ext uri="{BB962C8B-B14F-4D97-AF65-F5344CB8AC3E}">
        <p14:creationId xmlns:p14="http://schemas.microsoft.com/office/powerpoint/2010/main" val="3258825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Grote </a:t>
            </a:r>
            <a:r>
              <a:rPr lang="nl-NL" dirty="0"/>
              <a:t>kennisleemtes </a:t>
            </a:r>
          </a:p>
          <a:p>
            <a:pPr lvl="0"/>
            <a:r>
              <a:rPr lang="nl-NL" dirty="0"/>
              <a:t>Te vaak gebaseerd op gezond verstand, goed gevoel en gewoonten</a:t>
            </a:r>
          </a:p>
          <a:p>
            <a:pPr lvl="0"/>
            <a:r>
              <a:rPr lang="nl-NL" dirty="0"/>
              <a:t>Groeiende belangstelling voor evaluatieonderzoek </a:t>
            </a:r>
          </a:p>
          <a:p>
            <a:pPr lvl="0"/>
            <a:r>
              <a:rPr lang="nl-NL" dirty="0"/>
              <a:t>Spanning tussen </a:t>
            </a:r>
            <a:r>
              <a:rPr lang="nl-NL" dirty="0" err="1"/>
              <a:t>evidence</a:t>
            </a:r>
            <a:r>
              <a:rPr lang="nl-NL" dirty="0"/>
              <a:t> </a:t>
            </a:r>
            <a:r>
              <a:rPr lang="nl-NL" dirty="0" err="1"/>
              <a:t>based</a:t>
            </a:r>
            <a:r>
              <a:rPr lang="nl-NL" dirty="0"/>
              <a:t> werken en community </a:t>
            </a:r>
            <a:r>
              <a:rPr lang="nl-NL" dirty="0" err="1"/>
              <a:t>based</a:t>
            </a:r>
            <a:r>
              <a:rPr lang="nl-NL" dirty="0"/>
              <a:t> werken?</a:t>
            </a:r>
          </a:p>
          <a:p>
            <a:endParaRPr lang="nl-NL" dirty="0"/>
          </a:p>
        </p:txBody>
      </p:sp>
      <p:sp>
        <p:nvSpPr>
          <p:cNvPr id="2" name="Titel 1"/>
          <p:cNvSpPr>
            <a:spLocks noGrp="1"/>
          </p:cNvSpPr>
          <p:nvPr>
            <p:ph type="title"/>
          </p:nvPr>
        </p:nvSpPr>
        <p:spPr>
          <a:xfrm>
            <a:off x="457200" y="274638"/>
            <a:ext cx="8229600" cy="850106"/>
          </a:xfrm>
        </p:spPr>
        <p:txBody>
          <a:bodyPr>
            <a:normAutofit fontScale="90000"/>
          </a:bodyPr>
          <a:lstStyle/>
          <a:p>
            <a:r>
              <a:rPr lang="nl-NL" sz="4000" b="1" dirty="0"/>
              <a:t>Weinig onderzoek </a:t>
            </a:r>
            <a:r>
              <a:rPr lang="nl-NL" sz="4000" b="1" dirty="0" smtClean="0"/>
              <a:t>beschikbaar</a:t>
            </a:r>
            <a:r>
              <a:rPr lang="nl-NL" dirty="0"/>
              <a:t/>
            </a:r>
            <a:br>
              <a:rPr lang="nl-NL" dirty="0"/>
            </a:br>
            <a:endParaRPr lang="nl-NL" dirty="0"/>
          </a:p>
        </p:txBody>
      </p:sp>
    </p:spTree>
    <p:extLst>
      <p:ext uri="{BB962C8B-B14F-4D97-AF65-F5344CB8AC3E}">
        <p14:creationId xmlns:p14="http://schemas.microsoft.com/office/powerpoint/2010/main" val="2324820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360</TotalTime>
  <Words>350</Words>
  <Application>Microsoft Office PowerPoint</Application>
  <PresentationFormat>On-screen Show (4:3)</PresentationFormat>
  <Paragraphs>53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vt:lpstr>
      <vt:lpstr> Nut en noodzaak van evaluatieonderzoek </vt:lpstr>
      <vt:lpstr>Opbouw </vt:lpstr>
      <vt:lpstr>Alledaags evalueren </vt:lpstr>
      <vt:lpstr>Wetenschappelijk evalueren </vt:lpstr>
      <vt:lpstr>Politiek-maatschappelijke context </vt:lpstr>
      <vt:lpstr>Maatschappelijk relevante kennis</vt:lpstr>
      <vt:lpstr>Iedereen is gebaat bij kennis over wat werkt</vt:lpstr>
      <vt:lpstr>Direct praktisch nut </vt:lpstr>
      <vt:lpstr>Weinig onderzoek beschikbaar </vt:lpstr>
      <vt:lpstr>  Evidence Based Practice     </vt:lpstr>
      <vt:lpstr> Tot slot: Evalueren gaat niet alleen over effectiviteit! </vt:lpstr>
    </vt:vector>
  </TitlesOfParts>
  <Company>Erasmus Universiteit Rotterdam FSW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Kwalitatieve vormen van evaluatieonderzoek</dc:title>
  <dc:creator>snel</dc:creator>
  <cp:lastModifiedBy>Snel, Erik</cp:lastModifiedBy>
  <cp:revision>29</cp:revision>
  <dcterms:created xsi:type="dcterms:W3CDTF">2011-03-03T15:28:35Z</dcterms:created>
  <dcterms:modified xsi:type="dcterms:W3CDTF">2013-03-21T15:09:55Z</dcterms:modified>
</cp:coreProperties>
</file>