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81" r:id="rId5"/>
    <p:sldId id="275" r:id="rId6"/>
    <p:sldId id="282" r:id="rId7"/>
    <p:sldId id="283" r:id="rId8"/>
    <p:sldId id="284" r:id="rId9"/>
    <p:sldId id="265" r:id="rId10"/>
    <p:sldId id="286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C79AD-FA20-482B-BFF7-C07C4600B210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BE78F-8897-431E-8015-2D701411B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40B62-390B-427E-9438-7DF8D64574A8}" type="datetimeFigureOut">
              <a:rPr lang="en-GB" smtClean="0"/>
              <a:t>22/03/2013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AD087-725A-41DC-B832-5E6C29C46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5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AD087-725A-41DC-B832-5E6C29C460D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6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E550-0ECF-498A-A094-DC27D316C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AEEB-994B-4FAD-9760-F455B3BB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9AB68-DFE0-4BEB-8ED9-8A8EEE8F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7CFD2-70A4-42F1-A8DD-A58BA3062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3972-0E54-4171-B9FA-940894C5C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6B44-4486-4F66-8C04-D630383F3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8634-B7FE-4699-A430-0534DB269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4F59C-5BF2-47DE-9730-7A32742E3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9FFF-D43C-4187-A1DE-BB5DF5AD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BAEA-5E30-438D-8590-F5507B88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68BD-D936-4F88-8776-A6EC7447F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53738-F253-4C97-B6ED-D1825EDEB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6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B86C60-A111-480C-9291-251C5945C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/>
          <a:lstStyle/>
          <a:p>
            <a:pPr eaLnBrk="1" hangingPunct="1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Aspecten van evaluatieonderzoek</a:t>
            </a:r>
            <a:br>
              <a:rPr lang="nl-NL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163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/>
              <a:t>Erik Snel</a:t>
            </a:r>
          </a:p>
          <a:p>
            <a:pPr eaLnBrk="1" hangingPunct="1"/>
            <a:r>
              <a:rPr lang="nl-NL" sz="2400" dirty="0" smtClean="0"/>
              <a:t>Afdeling Sociologie</a:t>
            </a:r>
          </a:p>
          <a:p>
            <a:pPr eaLnBrk="1" hangingPunct="1"/>
            <a:r>
              <a:rPr lang="nl-NL" sz="2400" dirty="0" smtClean="0"/>
              <a:t>Erasmus Universiteit Rotterdam</a:t>
            </a:r>
            <a:endParaRPr lang="en-US" sz="2400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0"/>
            <a:ext cx="1957387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 descr="MP9001788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16383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spcAft>
                <a:spcPts val="1200"/>
              </a:spcAft>
            </a:pPr>
            <a:r>
              <a:rPr lang="nl-NL" sz="3600" dirty="0"/>
              <a:t>“Moraal van het verhaal”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704856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spcAft>
                <a:spcPts val="1200"/>
              </a:spcAft>
              <a:buNone/>
            </a:pPr>
            <a:r>
              <a:rPr lang="nl-NL" dirty="0" smtClean="0"/>
              <a:t>Evaluatieonderzoek in </a:t>
            </a:r>
            <a:r>
              <a:rPr lang="nl-NL" dirty="0" smtClean="0"/>
              <a:t>maten en soorten, ieder met eigen </a:t>
            </a:r>
            <a:r>
              <a:rPr lang="nl-NL" dirty="0" smtClean="0"/>
              <a:t>vooronderstellingen</a:t>
            </a:r>
            <a:r>
              <a:rPr lang="nl-NL" dirty="0"/>
              <a:t> </a:t>
            </a:r>
            <a:r>
              <a:rPr lang="nl-NL" dirty="0" smtClean="0"/>
              <a:t>en een bepaalde “bewijskracht”</a:t>
            </a:r>
            <a:endParaRPr lang="nl-NL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13667"/>
            <a:ext cx="17526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http://t1.gstatic.com/images?q=tbn:ANd9GcSwNR0YNcw3m88KS5cx_2u4Wyd4IAxi21zk3UdZtX7I4AbCvUE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176" y="4013667"/>
            <a:ext cx="1919867" cy="238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P900178861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4013667"/>
            <a:ext cx="19847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13667"/>
            <a:ext cx="1957387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8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smtClean="0"/>
              <a:t>Inhoud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nl-NL" dirty="0" smtClean="0"/>
              <a:t>Wat is evaluatieonderzoek?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nl-NL" dirty="0" smtClean="0"/>
              <a:t>Aspecten van evaluatieonderzoek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nl-NL" dirty="0" smtClean="0"/>
              <a:t>Evaluatieonderzoek en bewijskracht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dirty="0" smtClean="0"/>
              <a:t>Wat is evaluatieonderzoek?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8496944" cy="4525962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spcAft>
                <a:spcPts val="600"/>
              </a:spcAft>
            </a:pPr>
            <a:r>
              <a:rPr lang="nl-NL" sz="2800" dirty="0" smtClean="0"/>
              <a:t>Evaluatie = iets op waarde schatten (geld, een </a:t>
            </a:r>
            <a:r>
              <a:rPr lang="nl-NL" sz="2800" dirty="0" smtClean="0"/>
              <a:t>beleidsprogramma </a:t>
            </a:r>
            <a:r>
              <a:rPr lang="nl-NL" sz="2800" dirty="0" smtClean="0"/>
              <a:t>of </a:t>
            </a:r>
            <a:r>
              <a:rPr lang="nl-NL" sz="2800" dirty="0" smtClean="0"/>
              <a:t>interventie)</a:t>
            </a:r>
            <a:endParaRPr lang="nl-NL" sz="2800" dirty="0" smtClean="0"/>
          </a:p>
          <a:p>
            <a:pPr eaLnBrk="1" hangingPunct="1">
              <a:spcBef>
                <a:spcPct val="40000"/>
              </a:spcBef>
              <a:spcAft>
                <a:spcPts val="600"/>
              </a:spcAft>
            </a:pPr>
            <a:r>
              <a:rPr lang="nl-NL" sz="2800" dirty="0" smtClean="0"/>
              <a:t>Evaluatieonderzoek = wetenschappelijk onderzoek met het oog op het beoordelen van inhoud, processen en/of effecten van </a:t>
            </a:r>
            <a:r>
              <a:rPr lang="nl-NL" sz="2800" dirty="0" smtClean="0"/>
              <a:t>beleid of specifieke interventies</a:t>
            </a:r>
            <a:endParaRPr lang="nl-NL" sz="2800" dirty="0" smtClean="0"/>
          </a:p>
          <a:p>
            <a:pPr eaLnBrk="1" hangingPunct="1">
              <a:spcBef>
                <a:spcPct val="40000"/>
              </a:spcBef>
              <a:spcAft>
                <a:spcPts val="600"/>
              </a:spcAft>
            </a:pPr>
            <a:r>
              <a:rPr lang="nl-NL" sz="2800" dirty="0" smtClean="0"/>
              <a:t>Basisvraag: wat werkt en wat niet? </a:t>
            </a:r>
            <a:r>
              <a:rPr lang="nl-NL" sz="2800" dirty="0" smtClean="0"/>
              <a:t>Maar </a:t>
            </a:r>
            <a:r>
              <a:rPr lang="nl-NL" sz="2800" dirty="0" smtClean="0"/>
              <a:t>ook andere vragen zijn van belang</a:t>
            </a:r>
            <a:r>
              <a:rPr lang="nl-NL" sz="2800" dirty="0" smtClean="0"/>
              <a:t>!!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dirty="0" smtClean="0"/>
              <a:t>Waarom evaluatieonderzoek?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08143" cy="4886424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opdrachtgevers</a:t>
            </a:r>
            <a:r>
              <a:rPr lang="en-US" sz="2800" dirty="0" smtClean="0"/>
              <a:t>/financiers van </a:t>
            </a:r>
            <a:r>
              <a:rPr lang="en-US" sz="2800" dirty="0" err="1" smtClean="0"/>
              <a:t>beleid</a:t>
            </a:r>
            <a:r>
              <a:rPr lang="en-US" sz="2800" dirty="0" smtClean="0"/>
              <a:t> (“de </a:t>
            </a:r>
            <a:r>
              <a:rPr lang="en-US" sz="2800" dirty="0" err="1" smtClean="0"/>
              <a:t>belastingbetaler</a:t>
            </a:r>
            <a:r>
              <a:rPr lang="en-US" sz="2800" dirty="0" smtClean="0"/>
              <a:t>”): is het geld </a:t>
            </a:r>
            <a:r>
              <a:rPr lang="en-US" sz="2800" dirty="0" err="1" smtClean="0"/>
              <a:t>goed</a:t>
            </a:r>
            <a:r>
              <a:rPr lang="en-US" sz="2800" dirty="0" smtClean="0"/>
              <a:t> </a:t>
            </a:r>
            <a:r>
              <a:rPr lang="en-US" sz="2800" dirty="0" err="1" smtClean="0"/>
              <a:t>besteed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 err="1" smtClean="0"/>
              <a:t>Voor</a:t>
            </a:r>
            <a:r>
              <a:rPr lang="en-US" sz="2800" dirty="0" smtClean="0"/>
              <a:t> professionals/</a:t>
            </a:r>
            <a:r>
              <a:rPr lang="en-US" sz="2800" dirty="0" err="1" smtClean="0"/>
              <a:t>uitvoerders</a:t>
            </a:r>
            <a:r>
              <a:rPr lang="en-US" sz="2800" dirty="0" smtClean="0"/>
              <a:t> van </a:t>
            </a:r>
            <a:r>
              <a:rPr lang="en-US" sz="2800" dirty="0" err="1" smtClean="0"/>
              <a:t>beleid</a:t>
            </a:r>
            <a:r>
              <a:rPr lang="en-US" sz="2800" dirty="0" smtClean="0"/>
              <a:t>: </a:t>
            </a:r>
            <a:r>
              <a:rPr lang="en-US" sz="2800" dirty="0" err="1" smtClean="0"/>
              <a:t>doen</a:t>
            </a:r>
            <a:r>
              <a:rPr lang="en-US" sz="2800" dirty="0" smtClean="0"/>
              <a:t> we het </a:t>
            </a:r>
            <a:r>
              <a:rPr lang="en-US" sz="2800" dirty="0" err="1" smtClean="0"/>
              <a:t>goed</a:t>
            </a:r>
            <a:r>
              <a:rPr lang="en-US" sz="2800" dirty="0" smtClean="0"/>
              <a:t>? </a:t>
            </a:r>
            <a:r>
              <a:rPr lang="en-US" sz="2800" dirty="0" err="1" smtClean="0"/>
              <a:t>Kan</a:t>
            </a:r>
            <a:r>
              <a:rPr lang="en-US" sz="2800" dirty="0" smtClean="0"/>
              <a:t> het </a:t>
            </a:r>
            <a:r>
              <a:rPr lang="en-US" sz="2800" dirty="0" err="1" smtClean="0"/>
              <a:t>beter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clienten</a:t>
            </a:r>
            <a:r>
              <a:rPr lang="en-US" sz="2800" dirty="0" smtClean="0"/>
              <a:t>/</a:t>
            </a:r>
            <a:r>
              <a:rPr lang="en-US" sz="2800" dirty="0" err="1" smtClean="0"/>
              <a:t>gebruikers</a:t>
            </a:r>
            <a:r>
              <a:rPr lang="en-US" sz="2800" dirty="0" smtClean="0"/>
              <a:t>: </a:t>
            </a:r>
            <a:r>
              <a:rPr lang="en-US" sz="2800" dirty="0" err="1" smtClean="0"/>
              <a:t>krijg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optimale</a:t>
            </a:r>
            <a:r>
              <a:rPr lang="en-US" sz="2800" dirty="0" smtClean="0"/>
              <a:t> </a:t>
            </a:r>
            <a:r>
              <a:rPr lang="en-US" sz="2800" dirty="0" err="1" smtClean="0"/>
              <a:t>zorg</a:t>
            </a:r>
            <a:r>
              <a:rPr lang="en-US" sz="2800" dirty="0" smtClean="0"/>
              <a:t> of </a:t>
            </a:r>
            <a:r>
              <a:rPr lang="en-US" sz="2800" dirty="0" err="1" smtClean="0"/>
              <a:t>voorzieningen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dirty="0" err="1" smtClean="0"/>
              <a:t>Evaluatieonderzoek</a:t>
            </a:r>
            <a:r>
              <a:rPr lang="en-US" sz="2800" dirty="0" smtClean="0"/>
              <a:t>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bedreiging</a:t>
            </a:r>
            <a:r>
              <a:rPr lang="en-US" sz="2800" dirty="0" smtClean="0"/>
              <a:t>?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35057"/>
            <a:ext cx="17526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1" name="Picture 5" descr="http://t1.gstatic.com/images?q=tbn:ANd9GcSwNR0YNcw3m88KS5cx_2u4Wyd4IAxi21zk3UdZtX7I4AbCvUE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629" y="4050842"/>
            <a:ext cx="191986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1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Centrale vragen in evaluatieonderzoek</a:t>
            </a:r>
            <a:endParaRPr lang="en-US" sz="36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760"/>
            <a:ext cx="8424862" cy="5328890"/>
          </a:xfrm>
        </p:spPr>
        <p:txBody>
          <a:bodyPr/>
          <a:lstStyle/>
          <a:p>
            <a:pPr eaLnBrk="1" hangingPunct="1"/>
            <a:r>
              <a:rPr lang="de-DE" sz="2600" b="1" dirty="0" err="1" smtClean="0"/>
              <a:t>Relevantie</a:t>
            </a:r>
            <a:r>
              <a:rPr lang="de-DE" sz="2600" b="1" dirty="0" smtClean="0"/>
              <a:t> (</a:t>
            </a:r>
            <a:r>
              <a:rPr lang="de-DE" sz="2600" b="1" i="1" dirty="0" err="1" smtClean="0"/>
              <a:t>relevance</a:t>
            </a:r>
            <a:r>
              <a:rPr lang="de-DE" sz="2600" b="1" dirty="0" smtClean="0"/>
              <a:t>)</a:t>
            </a:r>
            <a:r>
              <a:rPr lang="de-DE" sz="2600" dirty="0" smtClean="0"/>
              <a:t>: </a:t>
            </a:r>
            <a:r>
              <a:rPr lang="de-DE" sz="2600" dirty="0" err="1" smtClean="0"/>
              <a:t>interventie</a:t>
            </a:r>
            <a:r>
              <a:rPr lang="de-DE" sz="2600" dirty="0" smtClean="0"/>
              <a:t> </a:t>
            </a:r>
            <a:r>
              <a:rPr lang="de-DE" sz="2600" dirty="0" err="1" smtClean="0"/>
              <a:t>gericht</a:t>
            </a:r>
            <a:r>
              <a:rPr lang="de-DE" sz="2600" dirty="0" smtClean="0"/>
              <a:t> </a:t>
            </a:r>
            <a:r>
              <a:rPr lang="de-DE" sz="2600" dirty="0" err="1" smtClean="0"/>
              <a:t>op</a:t>
            </a:r>
            <a:r>
              <a:rPr lang="de-DE" sz="2600" dirty="0" smtClean="0"/>
              <a:t> </a:t>
            </a:r>
            <a:r>
              <a:rPr lang="de-DE" sz="2600" dirty="0" err="1" smtClean="0"/>
              <a:t>bestaande</a:t>
            </a:r>
            <a:r>
              <a:rPr lang="de-DE" sz="2600" dirty="0" smtClean="0"/>
              <a:t> </a:t>
            </a:r>
            <a:r>
              <a:rPr lang="de-DE" sz="2600" dirty="0" err="1" smtClean="0"/>
              <a:t>behoefte</a:t>
            </a:r>
            <a:r>
              <a:rPr lang="de-DE" sz="2600" dirty="0" smtClean="0"/>
              <a:t> </a:t>
            </a:r>
            <a:r>
              <a:rPr lang="de-DE" sz="2600" dirty="0" err="1" smtClean="0"/>
              <a:t>c.q</a:t>
            </a:r>
            <a:r>
              <a:rPr lang="de-DE" sz="2600" dirty="0" smtClean="0"/>
              <a:t>. </a:t>
            </a:r>
            <a:r>
              <a:rPr lang="de-DE" sz="2600" dirty="0" err="1" smtClean="0"/>
              <a:t>politieke</a:t>
            </a:r>
            <a:r>
              <a:rPr lang="de-DE" sz="2600" dirty="0" smtClean="0"/>
              <a:t> </a:t>
            </a:r>
            <a:r>
              <a:rPr lang="de-DE" sz="2600" dirty="0" err="1" smtClean="0"/>
              <a:t>doelen</a:t>
            </a:r>
            <a:r>
              <a:rPr lang="de-DE" sz="2600" dirty="0" smtClean="0"/>
              <a:t>?</a:t>
            </a:r>
          </a:p>
          <a:p>
            <a:pPr eaLnBrk="1" hangingPunct="1"/>
            <a:r>
              <a:rPr lang="de-DE" sz="2600" b="1" dirty="0" err="1" smtClean="0"/>
              <a:t>Plausibiliteit</a:t>
            </a:r>
            <a:r>
              <a:rPr lang="de-DE" sz="2600" b="1" dirty="0"/>
              <a:t> </a:t>
            </a:r>
            <a:r>
              <a:rPr lang="de-DE" sz="2600" b="1" dirty="0" smtClean="0"/>
              <a:t>(plausible)</a:t>
            </a:r>
            <a:r>
              <a:rPr lang="de-DE" sz="2600" dirty="0" smtClean="0"/>
              <a:t>: </a:t>
            </a:r>
            <a:r>
              <a:rPr lang="de-DE" sz="2600" dirty="0" err="1" smtClean="0"/>
              <a:t>bewijs</a:t>
            </a:r>
            <a:r>
              <a:rPr lang="de-DE" sz="2600" dirty="0" smtClean="0"/>
              <a:t> </a:t>
            </a:r>
            <a:r>
              <a:rPr lang="de-DE" sz="2600" dirty="0" err="1" smtClean="0"/>
              <a:t>dat</a:t>
            </a:r>
            <a:r>
              <a:rPr lang="de-DE" sz="2600" dirty="0" smtClean="0"/>
              <a:t> </a:t>
            </a:r>
            <a:r>
              <a:rPr lang="de-DE" sz="2600" dirty="0" err="1" smtClean="0"/>
              <a:t>interventie</a:t>
            </a:r>
            <a:r>
              <a:rPr lang="de-DE" sz="2600" dirty="0"/>
              <a:t> </a:t>
            </a:r>
            <a:r>
              <a:rPr lang="de-DE" sz="2600" dirty="0" err="1" smtClean="0"/>
              <a:t>kan</a:t>
            </a:r>
            <a:r>
              <a:rPr lang="de-DE" sz="2600" dirty="0" smtClean="0"/>
              <a:t> </a:t>
            </a:r>
            <a:r>
              <a:rPr lang="de-DE" sz="2600" dirty="0" smtClean="0"/>
              <a:t>werken? </a:t>
            </a:r>
            <a:r>
              <a:rPr lang="de-DE" sz="2600" dirty="0" smtClean="0"/>
              <a:t>(</a:t>
            </a:r>
            <a:r>
              <a:rPr lang="de-DE" sz="2600" dirty="0" err="1" smtClean="0"/>
              <a:t>beschikbaar</a:t>
            </a:r>
            <a:r>
              <a:rPr lang="de-DE" sz="2600" dirty="0" smtClean="0"/>
              <a:t> </a:t>
            </a:r>
            <a:r>
              <a:rPr lang="de-DE" sz="2600" dirty="0" err="1" smtClean="0"/>
              <a:t>onderzoek</a:t>
            </a:r>
            <a:r>
              <a:rPr lang="de-DE" sz="2600" dirty="0" smtClean="0"/>
              <a:t>)</a:t>
            </a:r>
          </a:p>
          <a:p>
            <a:pPr eaLnBrk="1" hangingPunct="1"/>
            <a:r>
              <a:rPr lang="de-DE" sz="2600" b="1" dirty="0" smtClean="0"/>
              <a:t>Efficiency (</a:t>
            </a:r>
            <a:r>
              <a:rPr lang="de-DE" sz="2600" b="1" i="1" dirty="0" err="1" smtClean="0"/>
              <a:t>efficiency</a:t>
            </a:r>
            <a:r>
              <a:rPr lang="de-DE" sz="2600" b="1" dirty="0" smtClean="0"/>
              <a:t>)</a:t>
            </a:r>
            <a:r>
              <a:rPr lang="de-DE" sz="2600" dirty="0" smtClean="0"/>
              <a:t>: </a:t>
            </a:r>
            <a:r>
              <a:rPr lang="de-DE" sz="2600" dirty="0" err="1" smtClean="0"/>
              <a:t>interventie</a:t>
            </a:r>
            <a:r>
              <a:rPr lang="de-DE" sz="2600" dirty="0"/>
              <a:t> </a:t>
            </a:r>
            <a:r>
              <a:rPr lang="de-DE" sz="2600" dirty="0" err="1" smtClean="0"/>
              <a:t>op</a:t>
            </a:r>
            <a:r>
              <a:rPr lang="de-DE" sz="2600" dirty="0" smtClean="0"/>
              <a:t> </a:t>
            </a:r>
            <a:r>
              <a:rPr lang="de-DE" sz="2600" dirty="0" err="1" smtClean="0"/>
              <a:t>tijd</a:t>
            </a:r>
            <a:r>
              <a:rPr lang="de-DE" sz="2600" dirty="0" smtClean="0"/>
              <a:t> en </a:t>
            </a:r>
            <a:r>
              <a:rPr lang="de-DE" sz="2600" dirty="0" err="1" smtClean="0"/>
              <a:t>niet</a:t>
            </a:r>
            <a:r>
              <a:rPr lang="de-DE" sz="2600" dirty="0" smtClean="0"/>
              <a:t> te </a:t>
            </a:r>
            <a:r>
              <a:rPr lang="de-DE" sz="2600" dirty="0" err="1" smtClean="0"/>
              <a:t>duur</a:t>
            </a:r>
            <a:r>
              <a:rPr lang="de-DE" sz="2600" dirty="0" smtClean="0"/>
              <a:t>? </a:t>
            </a:r>
          </a:p>
          <a:p>
            <a:pPr eaLnBrk="1" hangingPunct="1"/>
            <a:r>
              <a:rPr lang="de-DE" sz="2600" b="1" dirty="0" err="1" smtClean="0"/>
              <a:t>Effektiviteit</a:t>
            </a:r>
            <a:r>
              <a:rPr lang="de-DE" sz="2600" b="1" dirty="0" smtClean="0"/>
              <a:t> (</a:t>
            </a:r>
            <a:r>
              <a:rPr lang="de-DE" sz="2600" b="1" i="1" dirty="0" err="1" smtClean="0"/>
              <a:t>effectiveness</a:t>
            </a:r>
            <a:r>
              <a:rPr lang="de-DE" sz="2600" b="1" dirty="0" smtClean="0"/>
              <a:t>)</a:t>
            </a:r>
            <a:r>
              <a:rPr lang="de-DE" sz="2600" dirty="0" smtClean="0"/>
              <a:t>: </a:t>
            </a:r>
            <a:r>
              <a:rPr lang="de-DE" sz="2600" dirty="0" err="1" smtClean="0"/>
              <a:t>verwachte</a:t>
            </a:r>
            <a:r>
              <a:rPr lang="de-DE" sz="2600" dirty="0" smtClean="0"/>
              <a:t> </a:t>
            </a:r>
            <a:r>
              <a:rPr lang="de-DE" sz="2600" dirty="0" err="1" smtClean="0"/>
              <a:t>producten</a:t>
            </a:r>
            <a:r>
              <a:rPr lang="de-DE" sz="2600" dirty="0" smtClean="0"/>
              <a:t> </a:t>
            </a:r>
            <a:r>
              <a:rPr lang="de-DE" sz="2600" b="0" dirty="0" smtClean="0"/>
              <a:t>(</a:t>
            </a:r>
            <a:r>
              <a:rPr lang="de-DE" sz="2600" b="0" i="1" dirty="0" err="1" smtClean="0"/>
              <a:t>outputs</a:t>
            </a:r>
            <a:r>
              <a:rPr lang="de-DE" sz="2600" b="0" dirty="0" smtClean="0"/>
              <a:t>) en </a:t>
            </a:r>
            <a:r>
              <a:rPr lang="de-DE" sz="2600" b="0" dirty="0" err="1" smtClean="0"/>
              <a:t>beoogd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resultaat</a:t>
            </a:r>
            <a:r>
              <a:rPr lang="de-DE" sz="2600" dirty="0" smtClean="0"/>
              <a:t> </a:t>
            </a:r>
            <a:r>
              <a:rPr lang="de-DE" sz="2600" b="0" dirty="0" smtClean="0"/>
              <a:t>(</a:t>
            </a:r>
            <a:r>
              <a:rPr lang="de-DE" sz="2600" b="0" i="1" dirty="0" err="1" smtClean="0"/>
              <a:t>outcomes</a:t>
            </a:r>
            <a:r>
              <a:rPr lang="de-DE" sz="2600" b="0" dirty="0" smtClean="0"/>
              <a:t>) </a:t>
            </a:r>
            <a:r>
              <a:rPr lang="de-DE" sz="2600" b="0" dirty="0" err="1" smtClean="0"/>
              <a:t>bereikt</a:t>
            </a:r>
            <a:r>
              <a:rPr lang="de-DE" sz="2600" b="0" dirty="0" smtClean="0"/>
              <a:t>?</a:t>
            </a:r>
          </a:p>
          <a:p>
            <a:pPr eaLnBrk="1" hangingPunct="1"/>
            <a:r>
              <a:rPr lang="de-DE" sz="2600" b="1" dirty="0" err="1" smtClean="0"/>
              <a:t>Effect</a:t>
            </a:r>
            <a:r>
              <a:rPr lang="de-DE" sz="2600" b="1" dirty="0" smtClean="0"/>
              <a:t> (</a:t>
            </a:r>
            <a:r>
              <a:rPr lang="de-DE" sz="2600" b="1" i="1" dirty="0" err="1" smtClean="0"/>
              <a:t>impact</a:t>
            </a:r>
            <a:r>
              <a:rPr lang="de-DE" sz="2600" b="1" dirty="0" smtClean="0"/>
              <a:t>)</a:t>
            </a:r>
            <a:r>
              <a:rPr lang="de-DE" sz="2600" dirty="0" smtClean="0"/>
              <a:t>: </a:t>
            </a:r>
            <a:r>
              <a:rPr lang="de-DE" sz="2600" dirty="0" err="1" smtClean="0"/>
              <a:t>v</a:t>
            </a:r>
            <a:r>
              <a:rPr lang="de-DE" sz="2600" b="0" dirty="0" err="1" smtClean="0"/>
              <a:t>erbeterde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situatie</a:t>
            </a:r>
            <a:r>
              <a:rPr lang="de-DE" sz="2600" b="0" dirty="0" smtClean="0"/>
              <a:t> als </a:t>
            </a:r>
            <a:r>
              <a:rPr lang="de-DE" sz="2600" b="0" dirty="0" err="1" smtClean="0"/>
              <a:t>gevolg</a:t>
            </a:r>
            <a:r>
              <a:rPr lang="de-DE" sz="2600" b="0" dirty="0" smtClean="0"/>
              <a:t> van </a:t>
            </a:r>
            <a:r>
              <a:rPr lang="de-DE" sz="2600" b="0" dirty="0" err="1" smtClean="0"/>
              <a:t>interventie</a:t>
            </a:r>
            <a:r>
              <a:rPr lang="de-DE" sz="2600" b="0" dirty="0" smtClean="0"/>
              <a:t>?</a:t>
            </a:r>
            <a:endParaRPr lang="de-DE" sz="2600" b="0" dirty="0" smtClean="0"/>
          </a:p>
          <a:p>
            <a:pPr eaLnBrk="1" hangingPunct="1"/>
            <a:r>
              <a:rPr lang="de-DE" sz="2600" b="1" dirty="0" err="1" smtClean="0"/>
              <a:t>Duurzaamheid</a:t>
            </a:r>
            <a:r>
              <a:rPr lang="de-DE" sz="2600" b="1" dirty="0" smtClean="0"/>
              <a:t> (</a:t>
            </a:r>
            <a:r>
              <a:rPr lang="de-DE" sz="2600" b="1" i="1" dirty="0" err="1" smtClean="0"/>
              <a:t>sustainability</a:t>
            </a:r>
            <a:r>
              <a:rPr lang="de-DE" sz="2600" b="1" dirty="0" smtClean="0"/>
              <a:t>)</a:t>
            </a:r>
            <a:r>
              <a:rPr lang="de-DE" sz="2600" dirty="0" smtClean="0"/>
              <a:t>: </a:t>
            </a:r>
            <a:r>
              <a:rPr lang="de-DE" sz="2600" dirty="0" err="1" smtClean="0"/>
              <a:t>blijft</a:t>
            </a:r>
            <a:r>
              <a:rPr lang="de-DE" sz="2600" dirty="0" smtClean="0"/>
              <a:t> </a:t>
            </a:r>
            <a:r>
              <a:rPr lang="de-DE" sz="2600" dirty="0" err="1" smtClean="0"/>
              <a:t>beoogd</a:t>
            </a:r>
            <a:r>
              <a:rPr lang="de-DE" sz="2600" dirty="0" smtClean="0"/>
              <a:t> </a:t>
            </a:r>
            <a:r>
              <a:rPr lang="de-DE" sz="2600" dirty="0" err="1" smtClean="0"/>
              <a:t>effect</a:t>
            </a:r>
            <a:r>
              <a:rPr lang="de-DE" sz="2600" dirty="0" smtClean="0"/>
              <a:t> </a:t>
            </a:r>
            <a:r>
              <a:rPr lang="de-DE" sz="2600" dirty="0" err="1" smtClean="0"/>
              <a:t>ook</a:t>
            </a:r>
            <a:r>
              <a:rPr lang="de-DE" sz="2600" dirty="0" smtClean="0"/>
              <a:t> </a:t>
            </a:r>
            <a:r>
              <a:rPr lang="de-DE" sz="2600" dirty="0" err="1" smtClean="0"/>
              <a:t>op</a:t>
            </a:r>
            <a:r>
              <a:rPr lang="de-DE" sz="2600" dirty="0" smtClean="0"/>
              <a:t> </a:t>
            </a:r>
            <a:r>
              <a:rPr lang="de-DE" sz="2600" dirty="0" err="1" smtClean="0"/>
              <a:t>langere</a:t>
            </a:r>
            <a:r>
              <a:rPr lang="de-DE" sz="2600" dirty="0" smtClean="0"/>
              <a:t> </a:t>
            </a:r>
            <a:r>
              <a:rPr lang="de-DE" sz="2600" dirty="0" err="1" smtClean="0"/>
              <a:t>termijn</a:t>
            </a:r>
            <a:r>
              <a:rPr lang="de-DE" sz="2600" dirty="0" smtClean="0"/>
              <a:t> </a:t>
            </a:r>
            <a:r>
              <a:rPr lang="de-DE" sz="2600" dirty="0" err="1" smtClean="0"/>
              <a:t>bestaan</a:t>
            </a:r>
            <a:r>
              <a:rPr lang="de-DE" sz="2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Aspecten van evaluatieonderzoek</a:t>
            </a:r>
            <a:endParaRPr lang="en-US" sz="36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249363"/>
            <a:ext cx="8353425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5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Aspecten van evaluatieonderzoek</a:t>
            </a:r>
            <a:endParaRPr lang="en-US" sz="3600" dirty="0" smtClean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968502" y="2912724"/>
            <a:ext cx="3429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643860" y="2924944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171715" y="2918592"/>
            <a:ext cx="3429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044700" y="3600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44700" y="4057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094" y="4546576"/>
            <a:ext cx="813336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nl-NL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Procesevaluatie</a:t>
            </a:r>
            <a:r>
              <a:rPr kumimoji="0" lang="nl-N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onderzoek naar verloop en </a:t>
            </a:r>
            <a:r>
              <a:rPr lang="nl-NL" altLang="ja-JP" sz="2000" dirty="0" smtClean="0">
                <a:latin typeface="+mn-lt"/>
              </a:rPr>
              <a:t>organisatie van programma : </a:t>
            </a:r>
            <a:r>
              <a:rPr kumimoji="0" lang="nl-NL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worden</a:t>
            </a:r>
            <a:r>
              <a:rPr kumimoji="0" lang="nl-NL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beoogde beleidsproducten (“</a:t>
            </a:r>
            <a:r>
              <a:rPr kumimoji="0" lang="nl-NL" altLang="ja-JP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outputs</a:t>
            </a:r>
            <a:r>
              <a:rPr kumimoji="0" lang="nl-NL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 bereikt?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NL" altLang="ja-JP" sz="2000" b="1" baseline="0" dirty="0" smtClean="0">
                <a:latin typeface="+mn-lt"/>
              </a:rPr>
              <a:t>Effectevaluatie</a:t>
            </a:r>
            <a:r>
              <a:rPr lang="nl-NL" altLang="ja-JP" sz="2000" baseline="0" dirty="0" smtClean="0">
                <a:latin typeface="+mn-lt"/>
              </a:rPr>
              <a:t>: onderzoek</a:t>
            </a:r>
            <a:r>
              <a:rPr lang="nl-NL" altLang="ja-JP" sz="2000" dirty="0" smtClean="0">
                <a:latin typeface="+mn-lt"/>
              </a:rPr>
              <a:t> naar effecten van een programma: </a:t>
            </a:r>
            <a:r>
              <a:rPr lang="nl-NL" altLang="ja-JP" sz="2000" baseline="0" dirty="0" smtClean="0">
                <a:latin typeface="+mn-lt"/>
              </a:rPr>
              <a:t>worden beoogde</a:t>
            </a:r>
            <a:r>
              <a:rPr lang="nl-NL" altLang="ja-JP" sz="2000" dirty="0" smtClean="0">
                <a:latin typeface="+mn-lt"/>
              </a:rPr>
              <a:t> doelen (“</a:t>
            </a:r>
            <a:r>
              <a:rPr lang="nl-NL" altLang="ja-JP" sz="2000" dirty="0" err="1" smtClean="0">
                <a:latin typeface="+mn-lt"/>
              </a:rPr>
              <a:t>outcomes</a:t>
            </a:r>
            <a:r>
              <a:rPr lang="nl-NL" altLang="ja-JP" sz="2000" dirty="0" smtClean="0">
                <a:latin typeface="+mn-lt"/>
              </a:rPr>
              <a:t>”) bereikt?</a:t>
            </a:r>
            <a:endParaRPr kumimoji="0" lang="nl-NL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2420888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>
                <a:solidFill>
                  <a:schemeClr val="tx2"/>
                </a:solidFill>
              </a:rPr>
              <a:t>Resources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19672" y="2420888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>
                <a:solidFill>
                  <a:schemeClr val="tx2"/>
                </a:solidFill>
              </a:rPr>
              <a:t>activities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1800" y="2420888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>
                <a:solidFill>
                  <a:schemeClr val="tx2"/>
                </a:solidFill>
              </a:rPr>
              <a:t>outputs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39173" y="2408668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>
                <a:solidFill>
                  <a:schemeClr val="tx2"/>
                </a:solidFill>
              </a:rPr>
              <a:t>Initial</a:t>
            </a:r>
            <a:r>
              <a:rPr lang="nl-NL" sz="1600" dirty="0" smtClean="0">
                <a:solidFill>
                  <a:schemeClr val="tx2"/>
                </a:solidFill>
              </a:rPr>
              <a:t> </a:t>
            </a:r>
            <a:r>
              <a:rPr lang="nl-NL" sz="1600" dirty="0" err="1" smtClean="0">
                <a:solidFill>
                  <a:schemeClr val="tx2"/>
                </a:solidFill>
              </a:rPr>
              <a:t>outcomes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86760" y="2420888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 smtClean="0">
                <a:solidFill>
                  <a:schemeClr val="tx2"/>
                </a:solidFill>
              </a:rPr>
              <a:t>Inter-mediate</a:t>
            </a:r>
            <a:r>
              <a:rPr lang="nl-NL" sz="1600" dirty="0" smtClean="0">
                <a:solidFill>
                  <a:schemeClr val="tx2"/>
                </a:solidFill>
              </a:rPr>
              <a:t> </a:t>
            </a:r>
            <a:r>
              <a:rPr lang="nl-NL" sz="1600" dirty="0" err="1" smtClean="0">
                <a:solidFill>
                  <a:schemeClr val="tx2"/>
                </a:solidFill>
              </a:rPr>
              <a:t>outcomes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51204" y="2419301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>
                <a:solidFill>
                  <a:schemeClr val="tx2"/>
                </a:solidFill>
              </a:rPr>
              <a:t>Long term </a:t>
            </a:r>
            <a:r>
              <a:rPr lang="nl-NL" sz="1600" dirty="0" err="1" smtClean="0">
                <a:solidFill>
                  <a:schemeClr val="tx2"/>
                </a:solidFill>
              </a:rPr>
              <a:t>outcomes</a:t>
            </a:r>
            <a:endParaRPr lang="en-GB" sz="1600" dirty="0">
              <a:solidFill>
                <a:schemeClr val="tx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43387" y="3820412"/>
            <a:ext cx="6391572" cy="4001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3848" y="3933056"/>
            <a:ext cx="181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Time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95536" y="1700808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2"/>
                </a:solidFill>
              </a:rPr>
              <a:t>Procesevaluatie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39173" y="1690828"/>
            <a:ext cx="436415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2"/>
                </a:solidFill>
              </a:rPr>
              <a:t>effectevaluatie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l-NL" sz="3600" dirty="0" smtClean="0">
                <a:cs typeface="Times New Roman" pitchFamily="18" charset="0"/>
              </a:rPr>
              <a:t>Externe invloeden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dirty="0" err="1" smtClean="0"/>
              <a:t>Causaliteitsvraag</a:t>
            </a:r>
            <a:r>
              <a:rPr lang="en-US" sz="2800" dirty="0" smtClean="0"/>
              <a:t>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basisvraag</a:t>
            </a:r>
            <a:r>
              <a:rPr lang="en-US" sz="2800" dirty="0" smtClean="0"/>
              <a:t> van </a:t>
            </a:r>
            <a:r>
              <a:rPr lang="en-US" sz="2800" dirty="0" err="1" smtClean="0"/>
              <a:t>evaluatie-onderzoek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nl-NL" sz="2800" dirty="0" smtClean="0"/>
              <a:t>Waargenomen effect daadwerkelijk gevolg van beleid of van andere factoren/ontwikkelingen in de omgeving van beleid?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nl-NL" sz="2800" dirty="0" smtClean="0"/>
              <a:t>Klassiek voorbeeld: </a:t>
            </a:r>
            <a:r>
              <a:rPr lang="nl-NL" sz="2800" dirty="0"/>
              <a:t>leidde </a:t>
            </a:r>
            <a:r>
              <a:rPr lang="nl-NL" sz="2800" dirty="0" smtClean="0"/>
              <a:t>het “zero </a:t>
            </a:r>
            <a:r>
              <a:rPr lang="nl-NL" sz="2800" dirty="0" err="1"/>
              <a:t>tolerance</a:t>
            </a:r>
            <a:r>
              <a:rPr lang="nl-NL" sz="2800" dirty="0"/>
              <a:t>”-beleid van burgemeester </a:t>
            </a:r>
            <a:r>
              <a:rPr lang="nl-NL" sz="2800" dirty="0" err="1"/>
              <a:t>Guliani</a:t>
            </a:r>
            <a:r>
              <a:rPr lang="nl-NL" sz="2800" dirty="0"/>
              <a:t> (NYC</a:t>
            </a:r>
            <a:r>
              <a:rPr lang="nl-NL" sz="2800" dirty="0" smtClean="0"/>
              <a:t>) tot minder criminaliteit? </a:t>
            </a:r>
          </a:p>
        </p:txBody>
      </p:sp>
      <p:pic>
        <p:nvPicPr>
          <p:cNvPr id="1026" name="Picture 2" descr="Welcome to NYC.gov May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86" y="4869160"/>
            <a:ext cx="379862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31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8" name="Group 58"/>
          <p:cNvGraphicFramePr>
            <a:graphicFrameLocks noGrp="1"/>
          </p:cNvGraphicFramePr>
          <p:nvPr/>
        </p:nvGraphicFramePr>
        <p:xfrm>
          <a:off x="684213" y="188913"/>
          <a:ext cx="8077200" cy="6669089"/>
        </p:xfrm>
        <a:graphic>
          <a:graphicData uri="http://schemas.openxmlformats.org/drawingml/2006/table">
            <a:tbl>
              <a:tblPr/>
              <a:tblGrid>
                <a:gridCol w="1584325"/>
                <a:gridCol w="2225675"/>
                <a:gridCol w="2381250"/>
                <a:gridCol w="188595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Bewijskracht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Omschrijving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Soorten onderzoek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Kwalificatie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Causaal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Alles plus controlegroep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Experimenteel onderzoek (RCT)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Quasi-experimenteel onderzoek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Effectmeting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Klanttevredenheids-onderzoek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Werkzaam (effectief)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Indicatief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Beschrijving, interventietheorie plus effectmeting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(klanttevredenheid)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Doeltreffend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Theoretisch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Beschrijving plus geloofwaardige interventietheorie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(mechanismen)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Meta-analyse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Literatuurstudie (“review”)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Veelbelovend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Beschrijving van interventie (doel-groep, middel, uitkomst) en context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Descriptief onderzoek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Documentenanalyse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Interviews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Potentieel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397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Aspecten van evaluatieonderzoek </vt:lpstr>
      <vt:lpstr>Inhoud</vt:lpstr>
      <vt:lpstr>Wat is evaluatieonderzoek?</vt:lpstr>
      <vt:lpstr>Waarom evaluatieonderzoek?</vt:lpstr>
      <vt:lpstr>Centrale vragen in evaluatieonderzoek</vt:lpstr>
      <vt:lpstr>Aspecten van evaluatieonderzoek</vt:lpstr>
      <vt:lpstr>Aspecten van evaluatieonderzoek</vt:lpstr>
      <vt:lpstr>Externe invloeden</vt:lpstr>
      <vt:lpstr>PowerPoint Presentation</vt:lpstr>
      <vt:lpstr>“Moraal van het verhaal”</vt:lpstr>
    </vt:vector>
  </TitlesOfParts>
  <Company>Erasmus Universiteit Rotterdam FSW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Kwalitatieve vormen van evaluatieonderzoek</dc:title>
  <dc:creator>snel</dc:creator>
  <cp:lastModifiedBy>Snel, Erik</cp:lastModifiedBy>
  <cp:revision>26</cp:revision>
  <cp:lastPrinted>2013-03-22T10:17:50Z</cp:lastPrinted>
  <dcterms:created xsi:type="dcterms:W3CDTF">2011-03-03T15:28:35Z</dcterms:created>
  <dcterms:modified xsi:type="dcterms:W3CDTF">2013-03-22T10:18:52Z</dcterms:modified>
</cp:coreProperties>
</file>