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4" r:id="rId5"/>
    <p:sldId id="262" r:id="rId6"/>
    <p:sldId id="266" r:id="rId7"/>
    <p:sldId id="285" r:id="rId8"/>
    <p:sldId id="280" r:id="rId9"/>
    <p:sldId id="282" r:id="rId10"/>
    <p:sldId id="286" r:id="rId11"/>
    <p:sldId id="279" r:id="rId12"/>
    <p:sldId id="272" r:id="rId13"/>
    <p:sldId id="273" r:id="rId14"/>
    <p:sldId id="275" r:id="rId15"/>
    <p:sldId id="284" r:id="rId16"/>
  </p:sldIdLst>
  <p:sldSz cx="9144000" cy="6858000" type="screen4x3"/>
  <p:notesSz cx="6772275" cy="9902825"/>
  <p:defaultTextStyle>
    <a:defPPr>
      <a:defRPr lang="en-US"/>
    </a:defPPr>
    <a:lvl1pPr algn="l" rtl="0" fontAlgn="base">
      <a:lnSpc>
        <a:spcPts val="4000"/>
      </a:lnSpc>
      <a:spcBef>
        <a:spcPct val="0"/>
      </a:spcBef>
      <a:spcAft>
        <a:spcPct val="0"/>
      </a:spcAft>
      <a:buFont typeface="Wingdings" pitchFamily="2" charset="2"/>
      <a:buChar char="§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4000"/>
      </a:lnSpc>
      <a:spcBef>
        <a:spcPct val="0"/>
      </a:spcBef>
      <a:spcAft>
        <a:spcPct val="0"/>
      </a:spcAft>
      <a:buFont typeface="Wingdings" pitchFamily="2" charset="2"/>
      <a:buChar char="§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4000"/>
      </a:lnSpc>
      <a:spcBef>
        <a:spcPct val="0"/>
      </a:spcBef>
      <a:spcAft>
        <a:spcPct val="0"/>
      </a:spcAft>
      <a:buFont typeface="Wingdings" pitchFamily="2" charset="2"/>
      <a:buChar char="§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4000"/>
      </a:lnSpc>
      <a:spcBef>
        <a:spcPct val="0"/>
      </a:spcBef>
      <a:spcAft>
        <a:spcPct val="0"/>
      </a:spcAft>
      <a:buFont typeface="Wingdings" pitchFamily="2" charset="2"/>
      <a:buChar char="§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4000"/>
      </a:lnSpc>
      <a:spcBef>
        <a:spcPct val="0"/>
      </a:spcBef>
      <a:spcAft>
        <a:spcPct val="0"/>
      </a:spcAft>
      <a:buFont typeface="Wingdings" pitchFamily="2" charset="2"/>
      <a:buChar char="§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1" autoAdjust="0"/>
    <p:restoredTop sz="86384" autoAdjust="0"/>
  </p:normalViewPr>
  <p:slideViewPr>
    <p:cSldViewPr>
      <p:cViewPr>
        <p:scale>
          <a:sx n="117" d="100"/>
          <a:sy n="117" d="100"/>
        </p:scale>
        <p:origin x="-7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1D9DC-BB1A-4A98-AC0C-8D09EC54FDB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6BE932CF-D37C-47AE-BD95-C8F574B754A0}">
      <dgm:prSet/>
      <dgm:spPr/>
      <dgm:t>
        <a:bodyPr/>
        <a:lstStyle/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rPr>
            <a:t>Onderzoek</a:t>
          </a:r>
        </a:p>
      </dgm:t>
    </dgm:pt>
    <dgm:pt modelId="{23E80166-23CC-4B7F-AFEE-A1A436399F53}" type="parTrans" cxnId="{E017D0C2-0769-4FEB-BF74-60E2D250352C}">
      <dgm:prSet/>
      <dgm:spPr/>
    </dgm:pt>
    <dgm:pt modelId="{A1653802-2733-4E60-8A10-6E50842D8548}" type="sibTrans" cxnId="{E017D0C2-0769-4FEB-BF74-60E2D250352C}">
      <dgm:prSet/>
      <dgm:spPr/>
    </dgm:pt>
    <dgm:pt modelId="{F72D3FD1-F720-455E-909F-1CD5784FA249}">
      <dgm:prSet/>
      <dgm:spPr/>
      <dgm:t>
        <a:bodyPr/>
        <a:lstStyle/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rPr>
            <a:t>Methodiek </a:t>
          </a:r>
        </a:p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rPr>
            <a:t>en organisatie</a:t>
          </a:r>
        </a:p>
      </dgm:t>
    </dgm:pt>
    <dgm:pt modelId="{05E897F9-16A5-45FA-B313-3730CFF6861B}" type="parTrans" cxnId="{56AD05CB-237F-471A-9B70-1920D5FFC021}">
      <dgm:prSet/>
      <dgm:spPr/>
    </dgm:pt>
    <dgm:pt modelId="{4F38132E-4481-4EBD-B9D0-DC9D2B084B24}" type="sibTrans" cxnId="{56AD05CB-237F-471A-9B70-1920D5FFC021}">
      <dgm:prSet/>
      <dgm:spPr/>
    </dgm:pt>
    <dgm:pt modelId="{8FCFFB93-5437-4281-8D0C-B5EC572EBE22}">
      <dgm:prSet/>
      <dgm:spPr/>
      <dgm:t>
        <a:bodyPr/>
        <a:lstStyle/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endParaRPr kumimoji="0" lang="nl-NL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endParaRPr>
        </a:p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rPr>
            <a:t>Werkwijze</a:t>
          </a:r>
        </a:p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endParaRPr kumimoji="0" lang="nl-NL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endParaRPr>
        </a:p>
      </dgm:t>
    </dgm:pt>
    <dgm:pt modelId="{64E8F7B1-E443-48DA-92CA-F774738E7315}" type="parTrans" cxnId="{77F133B5-6CC8-49AD-B02B-FCAD9008C382}">
      <dgm:prSet/>
      <dgm:spPr/>
    </dgm:pt>
    <dgm:pt modelId="{678FE138-5314-47B6-98B0-B20A1BFFE07C}" type="sibTrans" cxnId="{77F133B5-6CC8-49AD-B02B-FCAD9008C382}">
      <dgm:prSet/>
      <dgm:spPr/>
    </dgm:pt>
    <dgm:pt modelId="{C612B5C7-706E-41AC-98E7-84422BD0968A}" type="pres">
      <dgm:prSet presAssocID="{C041D9DC-BB1A-4A98-AC0C-8D09EC54FDBD}" presName="cycle" presStyleCnt="0">
        <dgm:presLayoutVars>
          <dgm:dir/>
          <dgm:resizeHandles val="exact"/>
        </dgm:presLayoutVars>
      </dgm:prSet>
      <dgm:spPr/>
    </dgm:pt>
    <dgm:pt modelId="{40969268-A0A8-4D1B-9E18-0836376BB8D9}" type="pres">
      <dgm:prSet presAssocID="{6BE932CF-D37C-47AE-BD95-C8F574B754A0}" presName="dummy" presStyleCnt="0"/>
      <dgm:spPr/>
    </dgm:pt>
    <dgm:pt modelId="{0DDBC292-4785-407D-ABCF-4BE94996E42E}" type="pres">
      <dgm:prSet presAssocID="{6BE932CF-D37C-47AE-BD95-C8F574B754A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100CE2-6291-40F0-82DD-F7E360F3132B}" type="pres">
      <dgm:prSet presAssocID="{A1653802-2733-4E60-8A10-6E50842D8548}" presName="sibTrans" presStyleLbl="node1" presStyleIdx="0" presStyleCnt="3"/>
      <dgm:spPr/>
    </dgm:pt>
    <dgm:pt modelId="{BF73E0BE-9178-43F9-92AD-E8E2B19E4BD9}" type="pres">
      <dgm:prSet presAssocID="{F72D3FD1-F720-455E-909F-1CD5784FA249}" presName="dummy" presStyleCnt="0"/>
      <dgm:spPr/>
    </dgm:pt>
    <dgm:pt modelId="{12F40227-3890-4EA8-ABC9-1B75F49926B2}" type="pres">
      <dgm:prSet presAssocID="{F72D3FD1-F720-455E-909F-1CD5784FA249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A443274-2775-47BD-B725-650E579C3305}" type="pres">
      <dgm:prSet presAssocID="{4F38132E-4481-4EBD-B9D0-DC9D2B084B24}" presName="sibTrans" presStyleLbl="node1" presStyleIdx="1" presStyleCnt="3"/>
      <dgm:spPr/>
    </dgm:pt>
    <dgm:pt modelId="{A5517F48-624C-4092-9728-F69BFDB0B186}" type="pres">
      <dgm:prSet presAssocID="{8FCFFB93-5437-4281-8D0C-B5EC572EBE22}" presName="dummy" presStyleCnt="0"/>
      <dgm:spPr/>
    </dgm:pt>
    <dgm:pt modelId="{238BB5A8-9021-4B71-8831-914699FB5C58}" type="pres">
      <dgm:prSet presAssocID="{8FCFFB93-5437-4281-8D0C-B5EC572EBE2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BEED8C-51E1-4571-AA79-E6CD149DF405}" type="pres">
      <dgm:prSet presAssocID="{678FE138-5314-47B6-98B0-B20A1BFFE07C}" presName="sibTrans" presStyleLbl="node1" presStyleIdx="2" presStyleCnt="3"/>
      <dgm:spPr/>
    </dgm:pt>
  </dgm:ptLst>
  <dgm:cxnLst>
    <dgm:cxn modelId="{39AFF523-A9C4-458E-9EE8-1F80102AF398}" type="presOf" srcId="{4F38132E-4481-4EBD-B9D0-DC9D2B084B24}" destId="{BA443274-2775-47BD-B725-650E579C3305}" srcOrd="0" destOrd="0" presId="urn:microsoft.com/office/officeart/2005/8/layout/cycle1"/>
    <dgm:cxn modelId="{2A94CFA2-8BF5-434A-8693-AF3920FD167B}" type="presOf" srcId="{A1653802-2733-4E60-8A10-6E50842D8548}" destId="{9F100CE2-6291-40F0-82DD-F7E360F3132B}" srcOrd="0" destOrd="0" presId="urn:microsoft.com/office/officeart/2005/8/layout/cycle1"/>
    <dgm:cxn modelId="{77F133B5-6CC8-49AD-B02B-FCAD9008C382}" srcId="{C041D9DC-BB1A-4A98-AC0C-8D09EC54FDBD}" destId="{8FCFFB93-5437-4281-8D0C-B5EC572EBE22}" srcOrd="2" destOrd="0" parTransId="{64E8F7B1-E443-48DA-92CA-F774738E7315}" sibTransId="{678FE138-5314-47B6-98B0-B20A1BFFE07C}"/>
    <dgm:cxn modelId="{C3A97CC6-55B7-4800-88FE-41ABDA61F13C}" type="presOf" srcId="{C041D9DC-BB1A-4A98-AC0C-8D09EC54FDBD}" destId="{C612B5C7-706E-41AC-98E7-84422BD0968A}" srcOrd="0" destOrd="0" presId="urn:microsoft.com/office/officeart/2005/8/layout/cycle1"/>
    <dgm:cxn modelId="{E017D0C2-0769-4FEB-BF74-60E2D250352C}" srcId="{C041D9DC-BB1A-4A98-AC0C-8D09EC54FDBD}" destId="{6BE932CF-D37C-47AE-BD95-C8F574B754A0}" srcOrd="0" destOrd="0" parTransId="{23E80166-23CC-4B7F-AFEE-A1A436399F53}" sibTransId="{A1653802-2733-4E60-8A10-6E50842D8548}"/>
    <dgm:cxn modelId="{877B3F2B-0578-4F47-B0DA-DB4B260D9B80}" type="presOf" srcId="{F72D3FD1-F720-455E-909F-1CD5784FA249}" destId="{12F40227-3890-4EA8-ABC9-1B75F49926B2}" srcOrd="0" destOrd="0" presId="urn:microsoft.com/office/officeart/2005/8/layout/cycle1"/>
    <dgm:cxn modelId="{800F4B39-4468-4FE4-81B5-DEEE8FA0A8DC}" type="presOf" srcId="{8FCFFB93-5437-4281-8D0C-B5EC572EBE22}" destId="{238BB5A8-9021-4B71-8831-914699FB5C58}" srcOrd="0" destOrd="0" presId="urn:microsoft.com/office/officeart/2005/8/layout/cycle1"/>
    <dgm:cxn modelId="{F95904CA-ADAE-4F09-9457-B24EDB4AC4F6}" type="presOf" srcId="{6BE932CF-D37C-47AE-BD95-C8F574B754A0}" destId="{0DDBC292-4785-407D-ABCF-4BE94996E42E}" srcOrd="0" destOrd="0" presId="urn:microsoft.com/office/officeart/2005/8/layout/cycle1"/>
    <dgm:cxn modelId="{56AD05CB-237F-471A-9B70-1920D5FFC021}" srcId="{C041D9DC-BB1A-4A98-AC0C-8D09EC54FDBD}" destId="{F72D3FD1-F720-455E-909F-1CD5784FA249}" srcOrd="1" destOrd="0" parTransId="{05E897F9-16A5-45FA-B313-3730CFF6861B}" sibTransId="{4F38132E-4481-4EBD-B9D0-DC9D2B084B24}"/>
    <dgm:cxn modelId="{8F71F6BD-37DF-45AC-BDCD-977F9AF389EA}" type="presOf" srcId="{678FE138-5314-47B6-98B0-B20A1BFFE07C}" destId="{AEBEED8C-51E1-4571-AA79-E6CD149DF405}" srcOrd="0" destOrd="0" presId="urn:microsoft.com/office/officeart/2005/8/layout/cycle1"/>
    <dgm:cxn modelId="{8FA765C0-133E-4C20-95F8-D34056B354CE}" type="presParOf" srcId="{C612B5C7-706E-41AC-98E7-84422BD0968A}" destId="{40969268-A0A8-4D1B-9E18-0836376BB8D9}" srcOrd="0" destOrd="0" presId="urn:microsoft.com/office/officeart/2005/8/layout/cycle1"/>
    <dgm:cxn modelId="{36B6631A-00F0-4802-838E-8CF00C9AFDA8}" type="presParOf" srcId="{C612B5C7-706E-41AC-98E7-84422BD0968A}" destId="{0DDBC292-4785-407D-ABCF-4BE94996E42E}" srcOrd="1" destOrd="0" presId="urn:microsoft.com/office/officeart/2005/8/layout/cycle1"/>
    <dgm:cxn modelId="{9D8EB72A-110E-4CE3-A96A-AF3CB19B1B83}" type="presParOf" srcId="{C612B5C7-706E-41AC-98E7-84422BD0968A}" destId="{9F100CE2-6291-40F0-82DD-F7E360F3132B}" srcOrd="2" destOrd="0" presId="urn:microsoft.com/office/officeart/2005/8/layout/cycle1"/>
    <dgm:cxn modelId="{A70A76E7-FB5D-48B9-9152-69932E6F40B1}" type="presParOf" srcId="{C612B5C7-706E-41AC-98E7-84422BD0968A}" destId="{BF73E0BE-9178-43F9-92AD-E8E2B19E4BD9}" srcOrd="3" destOrd="0" presId="urn:microsoft.com/office/officeart/2005/8/layout/cycle1"/>
    <dgm:cxn modelId="{017209B2-B8DD-4D71-94E4-9D572B1E324E}" type="presParOf" srcId="{C612B5C7-706E-41AC-98E7-84422BD0968A}" destId="{12F40227-3890-4EA8-ABC9-1B75F49926B2}" srcOrd="4" destOrd="0" presId="urn:microsoft.com/office/officeart/2005/8/layout/cycle1"/>
    <dgm:cxn modelId="{92024EB4-0FE7-4497-9682-C88371B7E2AC}" type="presParOf" srcId="{C612B5C7-706E-41AC-98E7-84422BD0968A}" destId="{BA443274-2775-47BD-B725-650E579C3305}" srcOrd="5" destOrd="0" presId="urn:microsoft.com/office/officeart/2005/8/layout/cycle1"/>
    <dgm:cxn modelId="{035CF285-6C41-458D-95EB-8D79C589316D}" type="presParOf" srcId="{C612B5C7-706E-41AC-98E7-84422BD0968A}" destId="{A5517F48-624C-4092-9728-F69BFDB0B186}" srcOrd="6" destOrd="0" presId="urn:microsoft.com/office/officeart/2005/8/layout/cycle1"/>
    <dgm:cxn modelId="{CFA549D3-577C-40A7-994E-E52105592DE6}" type="presParOf" srcId="{C612B5C7-706E-41AC-98E7-84422BD0968A}" destId="{238BB5A8-9021-4B71-8831-914699FB5C58}" srcOrd="7" destOrd="0" presId="urn:microsoft.com/office/officeart/2005/8/layout/cycle1"/>
    <dgm:cxn modelId="{8292AC57-ABD0-4BAE-A78E-9371B4DD92BE}" type="presParOf" srcId="{C612B5C7-706E-41AC-98E7-84422BD0968A}" destId="{AEBEED8C-51E1-4571-AA79-E6CD149DF40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BC292-4785-407D-ABCF-4BE94996E42E}">
      <dsp:nvSpPr>
        <dsp:cNvPr id="0" name=""/>
        <dsp:cNvSpPr/>
      </dsp:nvSpPr>
      <dsp:spPr>
        <a:xfrm>
          <a:off x="4559576" y="419025"/>
          <a:ext cx="2146362" cy="214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r>
            <a:rPr kumimoji="0" lang="nl-NL" sz="2000" b="1" i="0" u="none" strike="noStrike" kern="1200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rPr>
            <a:t>Onderzoek</a:t>
          </a:r>
        </a:p>
      </dsp:txBody>
      <dsp:txXfrm>
        <a:off x="4559576" y="419025"/>
        <a:ext cx="2146362" cy="2146362"/>
      </dsp:txXfrm>
    </dsp:sp>
    <dsp:sp modelId="{9F100CE2-6291-40F0-82DD-F7E360F3132B}">
      <dsp:nvSpPr>
        <dsp:cNvPr id="0" name=""/>
        <dsp:cNvSpPr/>
      </dsp:nvSpPr>
      <dsp:spPr>
        <a:xfrm>
          <a:off x="1292889" y="-2583"/>
          <a:ext cx="5072321" cy="5072321"/>
        </a:xfrm>
        <a:prstGeom prst="circularArrow">
          <a:avLst>
            <a:gd name="adj1" fmla="val 8251"/>
            <a:gd name="adj2" fmla="val 576373"/>
            <a:gd name="adj3" fmla="val 2962684"/>
            <a:gd name="adj4" fmla="val 52507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40227-3890-4EA8-ABC9-1B75F49926B2}">
      <dsp:nvSpPr>
        <dsp:cNvPr id="0" name=""/>
        <dsp:cNvSpPr/>
      </dsp:nvSpPr>
      <dsp:spPr>
        <a:xfrm>
          <a:off x="2755868" y="3543138"/>
          <a:ext cx="2146362" cy="214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r>
            <a:rPr kumimoji="0" lang="nl-NL" sz="2000" b="1" i="0" u="none" strike="noStrike" kern="1200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rPr>
            <a:t>Methodiek </a:t>
          </a:r>
        </a:p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r>
            <a:rPr kumimoji="0" lang="nl-NL" sz="2000" b="1" i="0" u="none" strike="noStrike" kern="1200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rPr>
            <a:t>en organisatie</a:t>
          </a:r>
        </a:p>
      </dsp:txBody>
      <dsp:txXfrm>
        <a:off x="2755868" y="3543138"/>
        <a:ext cx="2146362" cy="2146362"/>
      </dsp:txXfrm>
    </dsp:sp>
    <dsp:sp modelId="{BA443274-2775-47BD-B725-650E579C3305}">
      <dsp:nvSpPr>
        <dsp:cNvPr id="0" name=""/>
        <dsp:cNvSpPr/>
      </dsp:nvSpPr>
      <dsp:spPr>
        <a:xfrm>
          <a:off x="1292889" y="-2583"/>
          <a:ext cx="5072321" cy="5072321"/>
        </a:xfrm>
        <a:prstGeom prst="circularArrow">
          <a:avLst>
            <a:gd name="adj1" fmla="val 8251"/>
            <a:gd name="adj2" fmla="val 576373"/>
            <a:gd name="adj3" fmla="val 10171120"/>
            <a:gd name="adj4" fmla="val 7260943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BB5A8-9021-4B71-8831-914699FB5C58}">
      <dsp:nvSpPr>
        <dsp:cNvPr id="0" name=""/>
        <dsp:cNvSpPr/>
      </dsp:nvSpPr>
      <dsp:spPr>
        <a:xfrm>
          <a:off x="952161" y="419025"/>
          <a:ext cx="2146362" cy="214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endParaRPr kumimoji="0" lang="nl-NL" sz="2000" b="1" i="0" u="none" strike="noStrike" kern="1200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endParaRPr>
        </a:p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r>
            <a:rPr kumimoji="0" lang="nl-NL" sz="2000" b="1" i="0" u="none" strike="noStrike" kern="1200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rPr>
            <a:t>Werkwijze</a:t>
          </a:r>
        </a:p>
        <a:p>
          <a:pPr marL="739775" marR="0" lvl="0" indent="-161925" algn="ctr" defTabSz="914400" rtl="0" eaLnBrk="1" fontAlgn="base" latinLnBrk="0" hangingPunct="1">
            <a:lnSpc>
              <a:spcPts val="4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itchFamily="2" charset="2"/>
            <a:buNone/>
            <a:tabLst/>
          </a:pPr>
          <a:endParaRPr kumimoji="0" lang="nl-NL" sz="2000" b="1" i="0" u="none" strike="noStrike" kern="1200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endParaRPr>
        </a:p>
      </dsp:txBody>
      <dsp:txXfrm>
        <a:off x="952161" y="419025"/>
        <a:ext cx="2146362" cy="2146362"/>
      </dsp:txXfrm>
    </dsp:sp>
    <dsp:sp modelId="{AEBEED8C-51E1-4571-AA79-E6CD149DF405}">
      <dsp:nvSpPr>
        <dsp:cNvPr id="0" name=""/>
        <dsp:cNvSpPr/>
      </dsp:nvSpPr>
      <dsp:spPr>
        <a:xfrm>
          <a:off x="1292889" y="-2583"/>
          <a:ext cx="5072321" cy="5072321"/>
        </a:xfrm>
        <a:prstGeom prst="circularArrow">
          <a:avLst>
            <a:gd name="adj1" fmla="val 8251"/>
            <a:gd name="adj2" fmla="val 576373"/>
            <a:gd name="adj3" fmla="val 16855627"/>
            <a:gd name="adj4" fmla="val 14968000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3075" y="211138"/>
            <a:ext cx="58547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09650" y="9175750"/>
            <a:ext cx="53181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EC4893A0-9857-4078-8CC6-9870F10985EC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3075" y="9536113"/>
            <a:ext cx="58547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009650" y="9356725"/>
            <a:ext cx="53181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69DD5FD4-755B-4CFB-9A0E-AD6267A0F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3075" y="9175750"/>
            <a:ext cx="5397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455613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911225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366838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182245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2796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368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40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12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nl-NL" sz="1000" b="1" smtClean="0"/>
              <a:t>Datum</a:t>
            </a:r>
            <a:endParaRPr lang="en-US" sz="1000" b="1" smtClean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3075" y="9356725"/>
            <a:ext cx="5397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455613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911225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366838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182245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2796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368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40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12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nl-NL" sz="1000" b="1" smtClean="0"/>
              <a:t>Pagina</a:t>
            </a:r>
            <a:endParaRPr lang="en-US" sz="1000" b="1" smtClean="0"/>
          </a:p>
        </p:txBody>
      </p:sp>
    </p:spTree>
    <p:extLst>
      <p:ext uri="{BB962C8B-B14F-4D97-AF65-F5344CB8AC3E}">
        <p14:creationId xmlns:p14="http://schemas.microsoft.com/office/powerpoint/2010/main" val="2393144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3075" y="630238"/>
            <a:ext cx="5856288" cy="439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3075" y="5167313"/>
            <a:ext cx="585628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3075" y="211138"/>
            <a:ext cx="58547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09650" y="9175750"/>
            <a:ext cx="53181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fld id="{F13F2EC1-93B3-4EE2-90B8-36BCF65462DF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473075" y="9536113"/>
            <a:ext cx="58547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00000"/>
              </a:lnSpc>
              <a:buFontTx/>
              <a:buNone/>
            </a:pPr>
            <a:endParaRPr lang="nl-NL" sz="1000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1009650" y="9356725"/>
            <a:ext cx="53181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00000"/>
              </a:lnSpc>
              <a:buFontTx/>
              <a:buNone/>
            </a:pPr>
            <a:fld id="{786151F1-3956-49BF-84A3-8EE974FD4D47}" type="slidenum">
              <a:rPr lang="en-US" sz="1000"/>
              <a:pPr>
                <a:lnSpc>
                  <a:spcPct val="100000"/>
                </a:lnSpc>
                <a:buFontTx/>
                <a:buNone/>
              </a:pPr>
              <a:t>‹#›</a:t>
            </a:fld>
            <a:endParaRPr lang="en-US" sz="100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3075" y="9175750"/>
            <a:ext cx="5397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455613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911225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366838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182245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2796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368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40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12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nl-NL" sz="1000" b="1" smtClean="0"/>
              <a:t>Datum</a:t>
            </a:r>
            <a:endParaRPr lang="en-US" sz="1000" b="1" smtClean="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73075" y="9356725"/>
            <a:ext cx="5397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455613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911225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366838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182245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2796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368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40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125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nl-NL" sz="1000" b="1" smtClean="0"/>
              <a:t>Pagina</a:t>
            </a:r>
            <a:endParaRPr lang="en-US" sz="1000" b="1" smtClean="0"/>
          </a:p>
        </p:txBody>
      </p:sp>
    </p:spTree>
    <p:extLst>
      <p:ext uri="{BB962C8B-B14F-4D97-AF65-F5344CB8AC3E}">
        <p14:creationId xmlns:p14="http://schemas.microsoft.com/office/powerpoint/2010/main" val="378785831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79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58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38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239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1C8A71-BADA-4C8A-ACD6-8534C7100150}" type="datetime1">
              <a:rPr lang="nl-NL" sz="1000" smtClean="0"/>
              <a:pPr eaLnBrk="1" hangingPunct="1"/>
              <a:t>22-3-2013</a:t>
            </a:fld>
            <a:endParaRPr lang="en-US" sz="10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DFF9AB-8A55-4BEF-814E-14C38F894EC1}" type="datetime1">
              <a:rPr lang="nl-NL" sz="1000" smtClean="0"/>
              <a:pPr eaLnBrk="1" hangingPunct="1"/>
              <a:t>22-3-2013</a:t>
            </a:fld>
            <a:endParaRPr lang="en-US" sz="10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417888" y="6526213"/>
            <a:ext cx="1096962" cy="331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417888" y="0"/>
            <a:ext cx="2447925" cy="65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gray">
          <a:xfrm>
            <a:off x="719138" y="830263"/>
            <a:ext cx="2447925" cy="233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gray">
          <a:xfrm>
            <a:off x="3417888" y="830263"/>
            <a:ext cx="5146675" cy="233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8" name="Picture 58" descr="SZW~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8"/>
          <a:stretch>
            <a:fillRect/>
          </a:stretch>
        </p:blipFill>
        <p:spPr bwMode="auto">
          <a:xfrm>
            <a:off x="6084888" y="115888"/>
            <a:ext cx="2752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6" descr="SZW~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8"/>
          <a:stretch>
            <a:fillRect/>
          </a:stretch>
        </p:blipFill>
        <p:spPr bwMode="hidden">
          <a:xfrm>
            <a:off x="6084888" y="115888"/>
            <a:ext cx="2752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63938" y="908050"/>
            <a:ext cx="4814887" cy="2051050"/>
          </a:xfrm>
        </p:spPr>
        <p:txBody>
          <a:bodyPr anchor="t"/>
          <a:lstStyle>
            <a:lvl1pPr>
              <a:lnSpc>
                <a:spcPts val="4000"/>
              </a:lnSpc>
              <a:defRPr sz="3500"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84238" y="1066800"/>
            <a:ext cx="2116137" cy="1985963"/>
          </a:xfrm>
        </p:spPr>
        <p:txBody>
          <a:bodyPr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Klik om het opmaakprofiel van de modelondertitel te bewerken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79813" y="6559550"/>
            <a:ext cx="809625" cy="1793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DDD1B14-C11E-4B1B-9B8F-C2CAE1714423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9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56229-3D29-4EC7-8B1E-0D3754452808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0C329-DCA2-4AAB-A337-FC4834E7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62713" y="0"/>
            <a:ext cx="1914525" cy="64357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19138" y="0"/>
            <a:ext cx="5591175" cy="64357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F0896-A8E3-4618-972A-9D11C5C5DD4A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04B95-09E2-4EE1-B4F9-BA25A255F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063" y="0"/>
            <a:ext cx="7496175" cy="6651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719138" y="746125"/>
            <a:ext cx="7658100" cy="56896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8D36-B096-4EB8-8605-374DBE526340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F56AC-3232-4739-8C54-1E406700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4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5C44-98BF-4AE7-A1B4-115A7B57D8E2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54C15-7442-442C-B5D9-51A5B86E6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844E-782D-4AF6-8C3C-6A11EBF5968C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A9E0-130C-40F6-9C16-5B7A06871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9138" y="746125"/>
            <a:ext cx="375285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4388" y="746125"/>
            <a:ext cx="375285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C13A-D647-488B-A17E-14AC12A260D1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3D1F-F081-4868-BB74-98E9B088B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276C-20D5-4D84-A951-DA0F7F70885B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140BD-AEAD-494F-A157-36EFA926C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2319B-E8EC-4402-9654-D5FCBDCD7266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3338-AC0D-4801-98EB-531238D61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8511-BC35-493A-BE34-92D10FA3253D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2E0BC-5CDE-40C6-B1EC-65716DA4A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DCEE-11C7-4D53-9A7F-2BF7C5F40A4D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A2517-3B8B-47A8-967B-F97106D55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4079-F7A5-4710-A5E8-75771168FFD3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FA3D-8E6D-4C34-BF62-03DEE4906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gray">
          <a:xfrm>
            <a:off x="3381375" y="6526213"/>
            <a:ext cx="3724275" cy="331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51" name="Rectangle 81"/>
          <p:cNvSpPr>
            <a:spLocks noChangeArrowheads="1"/>
          </p:cNvSpPr>
          <p:nvPr/>
        </p:nvSpPr>
        <p:spPr bwMode="white">
          <a:xfrm>
            <a:off x="7107238" y="6526213"/>
            <a:ext cx="1331912" cy="331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2052" name="Picture 37" descr="GemeenteRotterdam_Beeldmerk_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6556375"/>
            <a:ext cx="6413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"/>
          <p:cNvSpPr>
            <a:spLocks noChangeArrowheads="1"/>
          </p:cNvSpPr>
          <p:nvPr/>
        </p:nvSpPr>
        <p:spPr bwMode="gray">
          <a:xfrm>
            <a:off x="719138" y="6526213"/>
            <a:ext cx="2411412" cy="331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gray">
          <a:xfrm>
            <a:off x="719138" y="0"/>
            <a:ext cx="7820025" cy="665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81063" y="0"/>
            <a:ext cx="749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746125"/>
            <a:ext cx="76581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651000" y="6564313"/>
            <a:ext cx="13208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AC6CD072-9917-4C08-B90F-DCE72FA9A611}" type="datetime1">
              <a:rPr lang="nl-NL"/>
              <a:pPr>
                <a:defRPr/>
              </a:pPr>
              <a:t>22-3-2013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543300" y="6561138"/>
            <a:ext cx="3400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1063" y="6565900"/>
            <a:ext cx="41433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4E87500-236D-46D1-A2AC-E62121CA7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60" name="Picture 38" descr="GemeenteRotterdam_Beeldmerk_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605713" y="6556375"/>
            <a:ext cx="6413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160338" indent="-160338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39775" indent="-161925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11275" indent="-160338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89125" indent="-15875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498725" indent="-15875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955925" indent="-158750" algn="l" rtl="0" fontAlgn="base">
        <a:lnSpc>
          <a:spcPts val="4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413125" indent="-158750" algn="l" rtl="0" fontAlgn="base">
        <a:lnSpc>
          <a:spcPts val="4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870325" indent="-158750" algn="l" rtl="0" fontAlgn="base">
        <a:lnSpc>
          <a:spcPts val="4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4327525" indent="-158750" algn="l" rtl="0" fontAlgn="base">
        <a:lnSpc>
          <a:spcPts val="4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heoryofchang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579B59-3A92-4714-910D-2F22D77BF3AD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sz="2400" smtClean="0"/>
              <a:t>Rol onderzoek ontwikkelen effectieve beleidsinterventies: </a:t>
            </a:r>
            <a:br>
              <a:rPr lang="nl-NL" sz="2400" smtClean="0"/>
            </a:br>
            <a:r>
              <a:rPr lang="nl-NL" sz="2400" smtClean="0"/>
              <a:t>Theory of Change in de praktijk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sz="2000" smtClean="0"/>
              <a:t>Casus onderzoek Sociale Teams Rotterdam</a:t>
            </a:r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51133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7" descr="foto_17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2808287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Rotterd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5875"/>
            <a:ext cx="28225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7850" lvl="1" indent="0" eaLnBrk="1" hangingPunct="1">
              <a:lnSpc>
                <a:spcPts val="2500"/>
              </a:lnSpc>
              <a:buFont typeface="Wingdings" pitchFamily="2" charset="2"/>
              <a:buNone/>
              <a:defRPr/>
            </a:pPr>
            <a:endParaRPr lang="nl-NL" sz="2400" dirty="0" smtClean="0"/>
          </a:p>
          <a:p>
            <a:pPr marL="577850" lvl="1" indent="0" eaLnBrk="1" hangingPunct="1">
              <a:lnSpc>
                <a:spcPts val="2500"/>
              </a:lnSpc>
              <a:buFont typeface="Wingdings" pitchFamily="2" charset="2"/>
              <a:buNone/>
              <a:defRPr/>
            </a:pPr>
            <a:r>
              <a:rPr lang="nl-NL" sz="2400" dirty="0" smtClean="0"/>
              <a:t>Globaal overzicht</a:t>
            </a:r>
          </a:p>
          <a:p>
            <a:pPr marL="958850" lvl="1" indent="-381000" eaLnBrk="1" hangingPunct="1">
              <a:lnSpc>
                <a:spcPts val="2500"/>
              </a:lnSpc>
              <a:defRPr/>
            </a:pPr>
            <a:endParaRPr lang="nl-NL" sz="1800" dirty="0" smtClean="0"/>
          </a:p>
          <a:p>
            <a:pPr lvl="1" eaLnBrk="1" hangingPunct="1">
              <a:lnSpc>
                <a:spcPts val="2500"/>
              </a:lnSpc>
              <a:buFont typeface="Wingdings" pitchFamily="2" charset="2"/>
              <a:buChar char="Ø"/>
              <a:defRPr/>
            </a:pPr>
            <a:r>
              <a:rPr lang="nl-NL" sz="1800" dirty="0" smtClean="0"/>
              <a:t> 	2010 - 2011 Opstellen interventietheorie (doelen en 	mechanismen, </a:t>
            </a:r>
            <a:r>
              <a:rPr lang="nl-NL" sz="1800" dirty="0" err="1" smtClean="0"/>
              <a:t>Theory</a:t>
            </a:r>
            <a:r>
              <a:rPr lang="nl-NL" sz="1800" dirty="0" smtClean="0"/>
              <a:t> of Change) en eerste resultaten;</a:t>
            </a:r>
            <a:endParaRPr lang="nl-NL" sz="2400" dirty="0" smtClean="0"/>
          </a:p>
          <a:p>
            <a:pPr lvl="1" eaLnBrk="1" hangingPunct="1">
              <a:lnSpc>
                <a:spcPts val="2500"/>
              </a:lnSpc>
              <a:buFont typeface="Wingdings" pitchFamily="2" charset="2"/>
              <a:buChar char="Ø"/>
              <a:defRPr/>
            </a:pPr>
            <a:endParaRPr lang="nl-NL" sz="1800" dirty="0" smtClean="0"/>
          </a:p>
          <a:p>
            <a:pPr lvl="1" eaLnBrk="1" hangingPunct="1">
              <a:lnSpc>
                <a:spcPts val="2500"/>
              </a:lnSpc>
              <a:buFont typeface="Wingdings" pitchFamily="2" charset="2"/>
              <a:buChar char="Ø"/>
              <a:defRPr/>
            </a:pPr>
            <a:r>
              <a:rPr lang="nl-NL" sz="1800" dirty="0" smtClean="0"/>
              <a:t> 	2012 - medio 2013 Toetsen en bijstellen interventietheorie;</a:t>
            </a:r>
          </a:p>
          <a:p>
            <a:pPr lvl="1" eaLnBrk="1" hangingPunct="1">
              <a:lnSpc>
                <a:spcPts val="2500"/>
              </a:lnSpc>
              <a:buFont typeface="Wingdings" pitchFamily="2" charset="2"/>
              <a:buChar char="Ø"/>
              <a:defRPr/>
            </a:pPr>
            <a:endParaRPr lang="nl-NL" sz="1800" dirty="0" smtClean="0"/>
          </a:p>
          <a:p>
            <a:pPr lvl="1" eaLnBrk="1" hangingPunct="1">
              <a:lnSpc>
                <a:spcPts val="2500"/>
              </a:lnSpc>
              <a:buFont typeface="Wingdings" pitchFamily="2" charset="2"/>
              <a:buChar char="Ø"/>
              <a:defRPr/>
            </a:pPr>
            <a:r>
              <a:rPr lang="nl-NL" sz="1800" dirty="0" smtClean="0"/>
              <a:t> 	Bestandsanalyses, literatuuronderzoek, interviews stakeholders, 	focusgroepen, enquête deelnemers (3 metingen), casusonderzoek 	deelnemers (3 metingen) en uitvallers;</a:t>
            </a:r>
          </a:p>
          <a:p>
            <a:pPr lvl="1" eaLnBrk="1" hangingPunct="1">
              <a:lnSpc>
                <a:spcPts val="2500"/>
              </a:lnSpc>
              <a:buFont typeface="Wingdings" pitchFamily="2" charset="2"/>
              <a:buChar char="Ø"/>
              <a:defRPr/>
            </a:pPr>
            <a:endParaRPr lang="nl-NL" sz="1800" dirty="0" smtClean="0"/>
          </a:p>
          <a:p>
            <a:pPr lvl="1" eaLnBrk="1" hangingPunct="1">
              <a:lnSpc>
                <a:spcPts val="2500"/>
              </a:lnSpc>
              <a:buFont typeface="Wingdings" pitchFamily="2" charset="2"/>
              <a:buChar char="Ø"/>
              <a:defRPr/>
            </a:pPr>
            <a:r>
              <a:rPr lang="nl-NL" sz="1800" dirty="0" smtClean="0"/>
              <a:t> 	September 2013 eindrapportage.</a:t>
            </a:r>
            <a:endParaRPr lang="nl-NL" dirty="0" smtClean="0"/>
          </a:p>
          <a:p>
            <a:pPr>
              <a:defRPr/>
            </a:pPr>
            <a:endParaRPr lang="nl-NL" dirty="0"/>
          </a:p>
        </p:txBody>
      </p:sp>
      <p:sp>
        <p:nvSpPr>
          <p:cNvPr id="1229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5379DB-3899-4B96-8803-74CA8ABB0A0E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2293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BD8BB-4F7A-4264-88BE-7BBB31D749FD}" type="slidenum">
              <a:rPr lang="en-US" sz="1200" smtClean="0">
                <a:solidFill>
                  <a:schemeClr val="tx2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1788F0-311A-4585-A385-4A5015AFB79F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331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67BE92-3077-42E0-B968-B70848ED4DCF}" type="slidenum">
              <a:rPr lang="en-US" sz="1200" smtClean="0">
                <a:solidFill>
                  <a:schemeClr val="tx2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Werkwijze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endParaRPr lang="nl-NL" smtClean="0">
              <a:solidFill>
                <a:srgbClr val="0B1966"/>
              </a:solidFill>
            </a:endParaRPr>
          </a:p>
          <a:p>
            <a:pPr marL="958850" lvl="1" indent="-381000" eaLnBrk="1" hangingPunct="1">
              <a:buFont typeface="Wingdings" pitchFamily="2" charset="2"/>
              <a:buNone/>
            </a:pPr>
            <a:r>
              <a:rPr lang="en-US" smtClean="0"/>
              <a:t>Exploratieve fase (oktober 2010 - eind 2011),</a:t>
            </a:r>
          </a:p>
          <a:p>
            <a:pPr marL="958850" lvl="1" indent="-381000" eaLnBrk="1" hangingPunct="1">
              <a:buFont typeface="Wingdings" pitchFamily="2" charset="2"/>
              <a:buNone/>
            </a:pPr>
            <a:r>
              <a:rPr lang="en-US" smtClean="0"/>
              <a:t>opstellen interventietheorie: </a:t>
            </a:r>
          </a:p>
          <a:p>
            <a:pPr marL="958850" lvl="1" indent="-381000" eaLnBrk="1" hangingPunct="1">
              <a:buFont typeface="Wingdings" pitchFamily="2" charset="2"/>
              <a:buNone/>
            </a:pPr>
            <a:endParaRPr lang="en-US" smtClean="0"/>
          </a:p>
          <a:p>
            <a:pPr marL="958850" lvl="1" indent="-381000" eaLnBrk="1" hangingPunct="1"/>
            <a:r>
              <a:rPr lang="nl-NL" smtClean="0">
                <a:solidFill>
                  <a:srgbClr val="0B1966"/>
                </a:solidFill>
              </a:rPr>
              <a:t>vaststellen belangrijkste doelen ST alsmede wijze waarop men die denkt te behalen (mechanismen) </a:t>
            </a:r>
          </a:p>
          <a:p>
            <a:pPr marL="958850" lvl="1" indent="-381000" eaLnBrk="1" hangingPunct="1"/>
            <a:endParaRPr lang="nl-NL" smtClean="0">
              <a:solidFill>
                <a:srgbClr val="0B1966"/>
              </a:solidFill>
            </a:endParaRPr>
          </a:p>
          <a:p>
            <a:pPr marL="958850" lvl="1" indent="-381000" eaLnBrk="1" hangingPunct="1"/>
            <a:r>
              <a:rPr lang="nl-NL" smtClean="0">
                <a:solidFill>
                  <a:srgbClr val="0B1966"/>
                </a:solidFill>
              </a:rPr>
              <a:t>eerste resultaten en ervaringen betrokkenen</a:t>
            </a:r>
          </a:p>
          <a:p>
            <a:pPr marL="958850" lvl="1" indent="-381000" eaLnBrk="1" hangingPunct="1"/>
            <a:endParaRPr lang="nl-NL" smtClean="0"/>
          </a:p>
          <a:p>
            <a:pPr marL="958850" lvl="1" indent="-381000" eaLnBrk="1" hangingPunct="1"/>
            <a:r>
              <a:rPr lang="nl-NL" smtClean="0"/>
              <a:t>doelen en mechanismen vastleggen in een veranderings- of interventietheorie</a:t>
            </a:r>
          </a:p>
          <a:p>
            <a:pPr marL="958850" lvl="1" indent="-381000" eaLnBrk="1" hangingPunct="1">
              <a:buFont typeface="Wingdings" pitchFamily="2" charset="2"/>
              <a:buNone/>
            </a:pPr>
            <a:endParaRPr lang="nl-NL" smtClean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419475" y="6496050"/>
            <a:ext cx="36734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</a:rPr>
              <a:t>Onderzoek en Business Intelligence</a:t>
            </a:r>
          </a:p>
          <a:p>
            <a:pPr lvl="1">
              <a:lnSpc>
                <a:spcPct val="10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DE9B3-1120-470C-B9A3-B7BD7BFDE22C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433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550215-9E22-49AF-89AE-612466E7BAF6}" type="slidenum">
              <a:rPr lang="en-US" sz="1200" smtClean="0">
                <a:solidFill>
                  <a:schemeClr val="tx2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Interventietheorie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067175" y="3068638"/>
            <a:ext cx="1152525" cy="719137"/>
          </a:xfrm>
          <a:prstGeom prst="rightArrow">
            <a:avLst>
              <a:gd name="adj1" fmla="val 50000"/>
              <a:gd name="adj2" fmla="val 4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419475" y="6505575"/>
            <a:ext cx="3673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FFFF"/>
                </a:solidFill>
              </a:rPr>
              <a:t>Onderzoek en Business Intelligence</a:t>
            </a:r>
          </a:p>
          <a:p>
            <a:pPr lvl="1">
              <a:lnSpc>
                <a:spcPct val="10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4343" name="Tijdelijke aanduiding voor inhou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29527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Afbeelding 8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989138"/>
            <a:ext cx="3203575" cy="2735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F7B2-8178-4FD5-A740-6D8DD6A8CDBD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536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4F9944-03BA-4B61-A334-03E154F14DF6}" type="slidenum">
              <a:rPr lang="en-US" sz="1200" smtClean="0">
                <a:solidFill>
                  <a:schemeClr val="tx2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2"/>
              </a:solidFill>
            </a:endParaRPr>
          </a:p>
        </p:txBody>
      </p:sp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1744663" y="93663"/>
            <a:ext cx="6551612" cy="5927725"/>
            <a:chOff x="2075" y="2596"/>
            <a:chExt cx="7740" cy="8393"/>
          </a:xfrm>
        </p:grpSpPr>
        <p:sp>
          <p:nvSpPr>
            <p:cNvPr id="15366" name="Line 48"/>
            <p:cNvSpPr>
              <a:spLocks noChangeShapeType="1"/>
            </p:cNvSpPr>
            <p:nvPr/>
          </p:nvSpPr>
          <p:spPr bwMode="auto">
            <a:xfrm flipV="1">
              <a:off x="5608" y="9828"/>
              <a:ext cx="1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7" name="Line 47"/>
            <p:cNvSpPr>
              <a:spLocks noChangeShapeType="1"/>
            </p:cNvSpPr>
            <p:nvPr/>
          </p:nvSpPr>
          <p:spPr bwMode="auto">
            <a:xfrm flipV="1">
              <a:off x="5585" y="4334"/>
              <a:ext cx="0" cy="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8" name="Rectangle 46"/>
            <p:cNvSpPr>
              <a:spLocks noChangeArrowheads="1"/>
            </p:cNvSpPr>
            <p:nvPr/>
          </p:nvSpPr>
          <p:spPr bwMode="auto">
            <a:xfrm>
              <a:off x="2075" y="9369"/>
              <a:ext cx="7740" cy="16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1000" b="1" i="1">
                  <a:cs typeface="Times New Roman" pitchFamily="18" charset="0"/>
                </a:rPr>
                <a:t>Inventarisatie (huisbezoek ST)</a:t>
              </a:r>
              <a:endParaRPr lang="en-US" b="1" i="1"/>
            </a:p>
          </p:txBody>
        </p:sp>
        <p:sp>
          <p:nvSpPr>
            <p:cNvPr id="15369" name="Rectangle 45"/>
            <p:cNvSpPr>
              <a:spLocks noChangeArrowheads="1"/>
            </p:cNvSpPr>
            <p:nvPr/>
          </p:nvSpPr>
          <p:spPr bwMode="auto">
            <a:xfrm>
              <a:off x="3872" y="3513"/>
              <a:ext cx="3780" cy="8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8000" rIns="54000" bIns="1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Gezond gezin 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700" b="1" i="1">
                  <a:cs typeface="Times New Roman" pitchFamily="18" charset="0"/>
                </a:rPr>
                <a:t>Kansrijk, veilig gezin, inachtneming rechten van het kind (o.a. veilig, rust en regelmaat, primaire levens­behoeften, stimulerende opvoedomgeving)</a:t>
              </a:r>
              <a:endParaRPr lang="en-US" b="1" i="1"/>
            </a:p>
          </p:txBody>
        </p:sp>
        <p:sp>
          <p:nvSpPr>
            <p:cNvPr id="15370" name="Rectangle 44"/>
            <p:cNvSpPr>
              <a:spLocks noChangeArrowheads="1"/>
            </p:cNvSpPr>
            <p:nvPr/>
          </p:nvSpPr>
          <p:spPr bwMode="auto">
            <a:xfrm>
              <a:off x="2375" y="10053"/>
              <a:ext cx="1260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Leefgebied 1</a:t>
              </a:r>
              <a:endParaRPr lang="en-US" sz="900" b="1" i="1"/>
            </a:p>
            <a:p>
              <a:pPr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Financiën en werk</a:t>
              </a:r>
              <a:endParaRPr lang="en-US" b="1" i="1"/>
            </a:p>
          </p:txBody>
        </p:sp>
        <p:sp>
          <p:nvSpPr>
            <p:cNvPr id="15371" name="Rectangle 43"/>
            <p:cNvSpPr>
              <a:spLocks noChangeArrowheads="1"/>
            </p:cNvSpPr>
            <p:nvPr/>
          </p:nvSpPr>
          <p:spPr bwMode="auto">
            <a:xfrm>
              <a:off x="3815" y="10053"/>
              <a:ext cx="1260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Leefgebied 2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Ontwikkelings­kansen</a:t>
              </a:r>
              <a:endParaRPr lang="en-US" b="1" i="1"/>
            </a:p>
          </p:txBody>
        </p:sp>
        <p:sp>
          <p:nvSpPr>
            <p:cNvPr id="15372" name="Rectangle 42"/>
            <p:cNvSpPr>
              <a:spLocks noChangeArrowheads="1"/>
            </p:cNvSpPr>
            <p:nvPr/>
          </p:nvSpPr>
          <p:spPr bwMode="auto">
            <a:xfrm>
              <a:off x="5255" y="10053"/>
              <a:ext cx="1260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Leefgebied 3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Huishouden op orde</a:t>
              </a:r>
              <a:endParaRPr lang="en-US" b="1" i="1"/>
            </a:p>
          </p:txBody>
        </p:sp>
        <p:sp>
          <p:nvSpPr>
            <p:cNvPr id="15373" name="Rectangle 41"/>
            <p:cNvSpPr>
              <a:spLocks noChangeArrowheads="1"/>
            </p:cNvSpPr>
            <p:nvPr/>
          </p:nvSpPr>
          <p:spPr bwMode="auto">
            <a:xfrm>
              <a:off x="6695" y="10053"/>
              <a:ext cx="1440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Leefgebied 4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Sociaal psychologische vraagstukken</a:t>
              </a:r>
              <a:r>
                <a:rPr lang="en-US" sz="800" b="1" i="1">
                  <a:solidFill>
                    <a:srgbClr val="000080"/>
                  </a:solidFill>
                  <a:cs typeface="Times New Roman" pitchFamily="18" charset="0"/>
                </a:rPr>
                <a:t> </a:t>
              </a:r>
              <a:endParaRPr lang="en-US" b="1" i="1"/>
            </a:p>
          </p:txBody>
        </p:sp>
        <p:sp>
          <p:nvSpPr>
            <p:cNvPr id="15374" name="Rectangle 40"/>
            <p:cNvSpPr>
              <a:spLocks noChangeArrowheads="1"/>
            </p:cNvSpPr>
            <p:nvPr/>
          </p:nvSpPr>
          <p:spPr bwMode="auto">
            <a:xfrm>
              <a:off x="8315" y="10053"/>
              <a:ext cx="1260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Leefgebied 5</a:t>
              </a:r>
              <a:endParaRPr lang="en-US" sz="900" b="1" i="1"/>
            </a:p>
            <a:p>
              <a:pPr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Contact met politie en justitie</a:t>
              </a:r>
              <a:endParaRPr lang="en-US" b="1" i="1"/>
            </a:p>
          </p:txBody>
        </p:sp>
        <p:sp>
          <p:nvSpPr>
            <p:cNvPr id="15375" name="Rectangle 39"/>
            <p:cNvSpPr>
              <a:spLocks noChangeArrowheads="1"/>
            </p:cNvSpPr>
            <p:nvPr/>
          </p:nvSpPr>
          <p:spPr bwMode="auto">
            <a:xfrm>
              <a:off x="4055" y="5943"/>
              <a:ext cx="1440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Competenties</a:t>
              </a:r>
              <a:endParaRPr lang="en-US" sz="900" b="1" i="1"/>
            </a:p>
            <a:p>
              <a:pPr algn="ctr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“Zelf kunnen”</a:t>
              </a:r>
              <a:endParaRPr lang="en-US" b="1" i="1"/>
            </a:p>
          </p:txBody>
        </p:sp>
        <p:sp>
          <p:nvSpPr>
            <p:cNvPr id="15376" name="Rectangle 38"/>
            <p:cNvSpPr>
              <a:spLocks noChangeArrowheads="1"/>
            </p:cNvSpPr>
            <p:nvPr/>
          </p:nvSpPr>
          <p:spPr bwMode="auto">
            <a:xfrm>
              <a:off x="5675" y="5943"/>
              <a:ext cx="1440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Motivatie</a:t>
              </a:r>
              <a:endParaRPr lang="en-US" sz="900" b="1" i="1"/>
            </a:p>
            <a:p>
              <a:pPr algn="ctr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“Zelf willen”</a:t>
              </a:r>
              <a:endParaRPr lang="en-US" b="1" i="1"/>
            </a:p>
          </p:txBody>
        </p:sp>
        <p:sp>
          <p:nvSpPr>
            <p:cNvPr id="15377" name="Rectangle 37"/>
            <p:cNvSpPr>
              <a:spLocks noChangeArrowheads="1"/>
            </p:cNvSpPr>
            <p:nvPr/>
          </p:nvSpPr>
          <p:spPr bwMode="auto">
            <a:xfrm>
              <a:off x="7475" y="5583"/>
              <a:ext cx="2340" cy="15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Ontlasten en inzet extra gezinscoaches 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(o.a. IKGG, VIG, IBAG, GAAF)</a:t>
              </a:r>
              <a:endParaRPr lang="en-US" sz="900" b="1" i="1"/>
            </a:p>
            <a:p>
              <a:pPr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Begeleiding gezinscoaches uitsluitend gericht op leefgebieden 4 en 5 </a:t>
              </a:r>
              <a:endParaRPr lang="en-US" b="1" i="1"/>
            </a:p>
          </p:txBody>
        </p:sp>
        <p:sp>
          <p:nvSpPr>
            <p:cNvPr id="15378" name="Rectangle 36"/>
            <p:cNvSpPr>
              <a:spLocks noChangeArrowheads="1"/>
            </p:cNvSpPr>
            <p:nvPr/>
          </p:nvSpPr>
          <p:spPr bwMode="auto">
            <a:xfrm>
              <a:off x="4595" y="7203"/>
              <a:ext cx="3780" cy="19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Begeleiding ST leefgebieden 1 t/m 3</a:t>
              </a:r>
              <a:endParaRPr lang="en-US" b="1" i="1"/>
            </a:p>
          </p:txBody>
        </p:sp>
        <p:sp>
          <p:nvSpPr>
            <p:cNvPr id="15379" name="Rectangle 35"/>
            <p:cNvSpPr>
              <a:spLocks noChangeArrowheads="1"/>
            </p:cNvSpPr>
            <p:nvPr/>
          </p:nvSpPr>
          <p:spPr bwMode="auto">
            <a:xfrm>
              <a:off x="3695" y="4863"/>
              <a:ext cx="4500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8000" rIns="54000" bIns="18000">
              <a:spAutoFit/>
            </a:bodyPr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Basis op orde (probleemreductie en zelfredzaamheid)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behalen korte termijn doelen leefgebied 1 t/m 3 </a:t>
              </a:r>
              <a:endParaRPr lang="en-US" b="1" i="1"/>
            </a:p>
          </p:txBody>
        </p:sp>
        <p:sp>
          <p:nvSpPr>
            <p:cNvPr id="15380" name="Rectangle 33"/>
            <p:cNvSpPr>
              <a:spLocks noChangeArrowheads="1"/>
            </p:cNvSpPr>
            <p:nvPr/>
          </p:nvSpPr>
          <p:spPr bwMode="auto">
            <a:xfrm>
              <a:off x="4683" y="7563"/>
              <a:ext cx="2340" cy="2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Participatie (c)</a:t>
              </a:r>
              <a:endParaRPr lang="en-US" b="1" i="1"/>
            </a:p>
          </p:txBody>
        </p:sp>
        <p:sp>
          <p:nvSpPr>
            <p:cNvPr id="15381" name="Rectangle 32"/>
            <p:cNvSpPr>
              <a:spLocks noChangeArrowheads="1"/>
            </p:cNvSpPr>
            <p:nvPr/>
          </p:nvSpPr>
          <p:spPr bwMode="auto">
            <a:xfrm>
              <a:off x="4685" y="8058"/>
              <a:ext cx="2340" cy="2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Ontwikkeling/ opvoeding (b)</a:t>
              </a:r>
              <a:endParaRPr lang="en-US" b="1" i="1"/>
            </a:p>
          </p:txBody>
        </p:sp>
        <p:sp>
          <p:nvSpPr>
            <p:cNvPr id="15382" name="Rectangle 31"/>
            <p:cNvSpPr>
              <a:spLocks noChangeArrowheads="1"/>
            </p:cNvSpPr>
            <p:nvPr/>
          </p:nvSpPr>
          <p:spPr bwMode="auto">
            <a:xfrm>
              <a:off x="4685" y="8553"/>
              <a:ext cx="2340" cy="5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/>
            <a:p>
              <a:pPr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Aanpak meest</a:t>
              </a:r>
              <a:r>
                <a:rPr lang="en-US" sz="1000" b="1" i="1">
                  <a:cs typeface="Times New Roman" pitchFamily="18" charset="0"/>
                </a:rPr>
                <a:t> </a:t>
              </a:r>
              <a:r>
                <a:rPr lang="en-US" sz="800" b="1" i="1">
                  <a:cs typeface="Times New Roman" pitchFamily="18" charset="0"/>
                </a:rPr>
                <a:t>urgente problemen en risico’s (a)</a:t>
              </a:r>
              <a:endParaRPr lang="en-US" b="1" i="1"/>
            </a:p>
          </p:txBody>
        </p:sp>
        <p:sp>
          <p:nvSpPr>
            <p:cNvPr id="15383" name="Freeform 29"/>
            <p:cNvSpPr>
              <a:spLocks/>
            </p:cNvSpPr>
            <p:nvPr/>
          </p:nvSpPr>
          <p:spPr bwMode="auto">
            <a:xfrm>
              <a:off x="5687" y="5328"/>
              <a:ext cx="420" cy="595"/>
            </a:xfrm>
            <a:custGeom>
              <a:avLst/>
              <a:gdLst>
                <a:gd name="T0" fmla="*/ 132 w 495"/>
                <a:gd name="T1" fmla="*/ 287 h 660"/>
                <a:gd name="T2" fmla="*/ 0 w 495"/>
                <a:gd name="T3" fmla="*/ 0 h 6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5" h="660">
                  <a:moveTo>
                    <a:pt x="495" y="6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84" name="Freeform 28"/>
            <p:cNvSpPr>
              <a:spLocks/>
            </p:cNvSpPr>
            <p:nvPr/>
          </p:nvSpPr>
          <p:spPr bwMode="auto">
            <a:xfrm>
              <a:off x="4410" y="7035"/>
              <a:ext cx="545" cy="168"/>
            </a:xfrm>
            <a:custGeom>
              <a:avLst/>
              <a:gdLst>
                <a:gd name="T0" fmla="*/ 545 w 545"/>
                <a:gd name="T1" fmla="*/ 168 h 168"/>
                <a:gd name="T2" fmla="*/ 0 w 545"/>
                <a:gd name="T3" fmla="*/ 0 h 1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5" h="168">
                  <a:moveTo>
                    <a:pt x="545" y="16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85" name="Line 27"/>
            <p:cNvSpPr>
              <a:spLocks noChangeShapeType="1"/>
            </p:cNvSpPr>
            <p:nvPr/>
          </p:nvSpPr>
          <p:spPr bwMode="auto">
            <a:xfrm flipV="1">
              <a:off x="9455" y="7124"/>
              <a:ext cx="0" cy="2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5063" y="5334"/>
              <a:ext cx="420" cy="595"/>
            </a:xfrm>
            <a:custGeom>
              <a:avLst/>
              <a:gdLst>
                <a:gd name="T0" fmla="*/ 0 w 330"/>
                <a:gd name="T1" fmla="*/ 472 h 615"/>
                <a:gd name="T2" fmla="*/ 2274 w 330"/>
                <a:gd name="T3" fmla="*/ 0 h 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0" h="615">
                  <a:moveTo>
                    <a:pt x="0" y="615"/>
                  </a:moveTo>
                  <a:lnTo>
                    <a:pt x="3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87" name="Freeform 25"/>
            <p:cNvSpPr>
              <a:spLocks/>
            </p:cNvSpPr>
            <p:nvPr/>
          </p:nvSpPr>
          <p:spPr bwMode="auto">
            <a:xfrm>
              <a:off x="5070" y="6398"/>
              <a:ext cx="425" cy="805"/>
            </a:xfrm>
            <a:custGeom>
              <a:avLst/>
              <a:gdLst>
                <a:gd name="T0" fmla="*/ 425 w 425"/>
                <a:gd name="T1" fmla="*/ 805 h 805"/>
                <a:gd name="T2" fmla="*/ 0 w 425"/>
                <a:gd name="T3" fmla="*/ 0 h 8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5" h="805">
                  <a:moveTo>
                    <a:pt x="425" y="80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88" name="Line 24"/>
            <p:cNvSpPr>
              <a:spLocks noChangeShapeType="1"/>
            </p:cNvSpPr>
            <p:nvPr/>
          </p:nvSpPr>
          <p:spPr bwMode="auto">
            <a:xfrm flipV="1">
              <a:off x="5608" y="3235"/>
              <a:ext cx="1" cy="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89" name="Rectangle 23"/>
            <p:cNvSpPr>
              <a:spLocks noChangeArrowheads="1"/>
            </p:cNvSpPr>
            <p:nvPr/>
          </p:nvSpPr>
          <p:spPr bwMode="auto">
            <a:xfrm>
              <a:off x="2075" y="6843"/>
              <a:ext cx="2340" cy="21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>
              <a:spAutoFit/>
            </a:bodyPr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Gelegenheid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Goede aansluiting backoffice en hulpverlening 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SoZaWe (WP en KBR 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AMW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SMW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JOS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CJG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GGD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etc.</a:t>
              </a:r>
              <a:endParaRPr lang="en-US" b="1" i="1"/>
            </a:p>
          </p:txBody>
        </p:sp>
        <p:sp>
          <p:nvSpPr>
            <p:cNvPr id="15390" name="Rectangle 22"/>
            <p:cNvSpPr>
              <a:spLocks noChangeArrowheads="1"/>
            </p:cNvSpPr>
            <p:nvPr/>
          </p:nvSpPr>
          <p:spPr bwMode="auto">
            <a:xfrm>
              <a:off x="7490" y="7668"/>
              <a:ext cx="1695" cy="12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90000" rIns="18000" bIns="54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Integraal</a:t>
              </a:r>
              <a:endParaRPr lang="en-US" sz="900" b="1" i="1"/>
            </a:p>
            <a:p>
              <a:pPr algn="ctr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Systeemgericht</a:t>
              </a:r>
              <a:endParaRPr lang="en-US" sz="900" b="1" i="1"/>
            </a:p>
            <a:p>
              <a:pPr algn="ctr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Vraaggericht</a:t>
              </a:r>
              <a:endParaRPr lang="en-US" b="1" i="1"/>
            </a:p>
          </p:txBody>
        </p:sp>
        <p:sp>
          <p:nvSpPr>
            <p:cNvPr id="15391" name="Line 21"/>
            <p:cNvSpPr>
              <a:spLocks noChangeShapeType="1"/>
            </p:cNvSpPr>
            <p:nvPr/>
          </p:nvSpPr>
          <p:spPr bwMode="auto">
            <a:xfrm>
              <a:off x="7655" y="3708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2" name="Rectangle 20"/>
            <p:cNvSpPr>
              <a:spLocks noChangeArrowheads="1"/>
            </p:cNvSpPr>
            <p:nvPr/>
          </p:nvSpPr>
          <p:spPr bwMode="auto">
            <a:xfrm>
              <a:off x="8015" y="2628"/>
              <a:ext cx="1800" cy="20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Bijkomend maatschappelijk rendement 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Afname: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(jeugd) criminaliteit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overlast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werkloosheid</a:t>
              </a:r>
              <a:endParaRPr lang="en-US" sz="900" b="1" i="1"/>
            </a:p>
            <a:p>
              <a:pPr algn="just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800" b="1" i="1">
                  <a:cs typeface="Times New Roman" pitchFamily="18" charset="0"/>
                </a:rPr>
                <a:t>- uitkeringen</a:t>
              </a:r>
              <a:endParaRPr lang="en-US" b="1" i="1"/>
            </a:p>
          </p:txBody>
        </p:sp>
        <p:sp>
          <p:nvSpPr>
            <p:cNvPr id="15393" name="Rectangle 19"/>
            <p:cNvSpPr>
              <a:spLocks noChangeArrowheads="1"/>
            </p:cNvSpPr>
            <p:nvPr/>
          </p:nvSpPr>
          <p:spPr bwMode="auto">
            <a:xfrm>
              <a:off x="4595" y="2596"/>
              <a:ext cx="2100" cy="5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  <a:buSzPct val="85000"/>
                <a:buFontTx/>
                <a:buNone/>
                <a:tabLst>
                  <a:tab pos="180975" algn="l"/>
                </a:tabLst>
              </a:pPr>
              <a:r>
                <a:rPr lang="en-US" sz="1000" b="1" i="1">
                  <a:cs typeface="Times New Roman" pitchFamily="18" charset="0"/>
                </a:rPr>
                <a:t>(Optimale ontwikkeling</a:t>
              </a:r>
              <a:endParaRPr lang="en-US" sz="900" b="1" i="1"/>
            </a:p>
            <a:p>
              <a:pPr algn="ctr" eaLnBrk="0" hangingPunct="0">
                <a:lnSpc>
                  <a:spcPct val="100000"/>
                </a:lnSpc>
                <a:buFontTx/>
                <a:buNone/>
                <a:tabLst>
                  <a:tab pos="180975" algn="l"/>
                </a:tabLst>
              </a:pPr>
              <a:r>
                <a:rPr lang="en-US" sz="1000" b="1" i="1">
                  <a:cs typeface="Times New Roman" pitchFamily="18" charset="0"/>
                </a:rPr>
                <a:t>Kinderen)</a:t>
              </a:r>
              <a:endParaRPr lang="en-US" b="1" i="1"/>
            </a:p>
          </p:txBody>
        </p:sp>
        <p:sp>
          <p:nvSpPr>
            <p:cNvPr id="15394" name="Line 18"/>
            <p:cNvSpPr>
              <a:spLocks noChangeShapeType="1"/>
            </p:cNvSpPr>
            <p:nvPr/>
          </p:nvSpPr>
          <p:spPr bwMode="auto">
            <a:xfrm>
              <a:off x="6695" y="2808"/>
              <a:ext cx="13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5" name="Freeform 10"/>
            <p:cNvSpPr>
              <a:spLocks/>
            </p:cNvSpPr>
            <p:nvPr/>
          </p:nvSpPr>
          <p:spPr bwMode="auto">
            <a:xfrm>
              <a:off x="5763" y="6390"/>
              <a:ext cx="425" cy="813"/>
            </a:xfrm>
            <a:custGeom>
              <a:avLst/>
              <a:gdLst>
                <a:gd name="T0" fmla="*/ 0 w 265"/>
                <a:gd name="T1" fmla="*/ 813 h 813"/>
                <a:gd name="T2" fmla="*/ 11613 w 265"/>
                <a:gd name="T3" fmla="*/ 0 h 8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5" h="813">
                  <a:moveTo>
                    <a:pt x="0" y="813"/>
                  </a:moveTo>
                  <a:lnTo>
                    <a:pt x="26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6" name="Line 9"/>
            <p:cNvSpPr>
              <a:spLocks noChangeShapeType="1"/>
            </p:cNvSpPr>
            <p:nvPr/>
          </p:nvSpPr>
          <p:spPr bwMode="auto">
            <a:xfrm flipV="1">
              <a:off x="3695" y="5354"/>
              <a:ext cx="177" cy="14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7" name="Line 8"/>
            <p:cNvSpPr>
              <a:spLocks noChangeShapeType="1"/>
            </p:cNvSpPr>
            <p:nvPr/>
          </p:nvSpPr>
          <p:spPr bwMode="auto">
            <a:xfrm>
              <a:off x="9455" y="4677"/>
              <a:ext cx="0" cy="9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8" name="Line 7"/>
            <p:cNvSpPr>
              <a:spLocks noChangeShapeType="1"/>
            </p:cNvSpPr>
            <p:nvPr/>
          </p:nvSpPr>
          <p:spPr bwMode="auto">
            <a:xfrm flipV="1">
              <a:off x="8735" y="7124"/>
              <a:ext cx="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365" name="Rectangle 72"/>
          <p:cNvSpPr>
            <a:spLocks noChangeArrowheads="1"/>
          </p:cNvSpPr>
          <p:nvPr/>
        </p:nvSpPr>
        <p:spPr bwMode="auto">
          <a:xfrm>
            <a:off x="3403600" y="6550025"/>
            <a:ext cx="367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FFFF"/>
                </a:solidFill>
              </a:rPr>
              <a:t>Onderzoek en 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7A972-03B2-444C-A048-37759461E9AA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638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2374B5-2176-4410-BBE4-C3A207478121}" type="slidenum">
              <a:rPr lang="en-US" sz="1200" smtClean="0">
                <a:solidFill>
                  <a:schemeClr val="tx2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Vervolg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58850" lvl="1" indent="-381000" eaLnBrk="1" hangingPunct="1">
              <a:buFont typeface="Wingdings" pitchFamily="2" charset="2"/>
              <a:buNone/>
            </a:pPr>
            <a:endParaRPr lang="nl-NL" b="1" smtClean="0"/>
          </a:p>
          <a:p>
            <a:pPr marL="958850" lvl="1" indent="-381000" eaLnBrk="1" hangingPunct="1">
              <a:buFont typeface="Wingdings" pitchFamily="2" charset="2"/>
              <a:buNone/>
            </a:pPr>
            <a:r>
              <a:rPr lang="nl-NL" b="1" smtClean="0"/>
              <a:t>Toetsingsfase (begin 2012 - medio 2013)</a:t>
            </a:r>
            <a:endParaRPr lang="en-US" b="1" smtClean="0"/>
          </a:p>
          <a:p>
            <a:pPr marL="958850" lvl="1" indent="-381000" eaLnBrk="1" hangingPunct="1"/>
            <a:r>
              <a:rPr lang="nl-NL" sz="1900" smtClean="0"/>
              <a:t>formuleren toetsbare hypothesen en meetbare indicatoren</a:t>
            </a:r>
          </a:p>
          <a:p>
            <a:pPr marL="958850" lvl="1" indent="-381000" eaLnBrk="1" hangingPunct="1"/>
            <a:r>
              <a:rPr lang="nl-NL" sz="1900" smtClean="0"/>
              <a:t>theoretische toetsing (literatuuronderzoek) </a:t>
            </a:r>
          </a:p>
          <a:p>
            <a:pPr marL="958850" lvl="1" indent="-381000" eaLnBrk="1" hangingPunct="1"/>
            <a:r>
              <a:rPr lang="nl-NL" sz="1900" smtClean="0"/>
              <a:t>empirische toetsing (casusonderzoek, bestandsanalyse, enquête) </a:t>
            </a:r>
          </a:p>
          <a:p>
            <a:pPr marL="958850" lvl="1" indent="-381000" eaLnBrk="1" hangingPunct="1"/>
            <a:r>
              <a:rPr lang="nl-NL" sz="1900" smtClean="0"/>
              <a:t>bijstellen interventietheorie</a:t>
            </a:r>
            <a:endParaRPr lang="nl-NL" sz="1900" b="1" smtClean="0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3419475" y="6550025"/>
            <a:ext cx="367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FFFF"/>
                </a:solidFill>
              </a:rPr>
              <a:t>Onderzoek en 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4D217-E613-4747-9AB6-43C4DC685608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741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47600A-0471-43D7-A1E8-AEEEA6A9B7A4}" type="slidenum">
              <a:rPr lang="en-US" sz="1200" smtClean="0">
                <a:solidFill>
                  <a:schemeClr val="tx2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2"/>
              </a:solidFill>
            </a:endParaRPr>
          </a:p>
        </p:txBody>
      </p:sp>
      <p:pic>
        <p:nvPicPr>
          <p:cNvPr id="17412" name="Picture 8" descr="banner-opti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52475"/>
            <a:ext cx="792003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Vragen en opmerkingen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3419475" y="6334125"/>
            <a:ext cx="3673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www.rotterdam.nl/onderzoek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4427538" y="4260850"/>
            <a:ext cx="4105275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739775" indent="-161925">
              <a:buFont typeface="Wingdings" pitchFamily="2" charset="2"/>
              <a:buNone/>
              <a:defRPr/>
            </a:pPr>
            <a:r>
              <a:rPr lang="nl-N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Contactgegevens:</a:t>
            </a:r>
          </a:p>
          <a:p>
            <a:pPr marL="739775" lvl="1" indent="-161925">
              <a:buFont typeface="Wingdings" pitchFamily="2" charset="2"/>
              <a:buNone/>
              <a:defRPr/>
            </a:pPr>
            <a:r>
              <a:rPr lang="en-US" sz="1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Onderzoek</a:t>
            </a: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Business Intelligence</a:t>
            </a:r>
          </a:p>
          <a:p>
            <a:pPr marL="739775" indent="-161925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nl-NL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Website: www.rotterdam.nl/onderzoek</a:t>
            </a:r>
          </a:p>
          <a:p>
            <a:pPr marL="739775" indent="-161925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nl-NL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a.hekelaar@rotterdam.nl</a:t>
            </a:r>
          </a:p>
          <a:p>
            <a:pPr marL="739775" indent="-161925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nl-NL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Telefoon: 010-498 29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32FEC7-0D6A-47D6-B830-EC67143029C5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512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31BA33-9B99-4EDD-A8F0-2904A988E829}" type="slidenum">
              <a:rPr lang="en-US" sz="1200" smtClean="0">
                <a:solidFill>
                  <a:schemeClr val="tx2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Inleiding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746125"/>
            <a:ext cx="8101012" cy="5689600"/>
          </a:xfrm>
        </p:spPr>
        <p:txBody>
          <a:bodyPr/>
          <a:lstStyle/>
          <a:p>
            <a:pPr lvl="2" eaLnBrk="1" hangingPunct="1"/>
            <a:endParaRPr lang="en-US" sz="2000" smtClean="0"/>
          </a:p>
          <a:p>
            <a:pPr lvl="1" eaLnBrk="1" hangingPunct="1"/>
            <a:r>
              <a:rPr lang="en-US" sz="2400" smtClean="0"/>
              <a:t>Ontwikkelen evidence based/informed sociaal beleid stelt: </a:t>
            </a:r>
          </a:p>
          <a:p>
            <a:pPr lvl="1" eaLnBrk="1" hangingPunct="1"/>
            <a:endParaRPr lang="en-US" sz="24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 bijzondere eisen aan onderzoek en uitvoering beleid</a:t>
            </a:r>
          </a:p>
          <a:p>
            <a:pPr lvl="2" eaLnBrk="1" hangingPunct="1">
              <a:buFont typeface="Wingdings" pitchFamily="2" charset="2"/>
              <a:buChar char="Ø"/>
            </a:pPr>
            <a:endParaRPr lang="en-US" sz="20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 ter illustratie onderzoek Sociale Teams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3276600" y="6392863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Tx/>
              <a:buNone/>
            </a:pPr>
            <a:endParaRPr lang="en-US" sz="100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sz="1400">
                <a:solidFill>
                  <a:schemeClr val="bg1"/>
                </a:solidFill>
              </a:rPr>
              <a:t>Onderzoek en 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D9F5E-B19B-43B0-919C-EE9FAB1789A1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614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09ABE0-7A75-4172-A9EC-AA8A614BAA5E}" type="slidenum">
              <a:rPr lang="en-US" sz="1200" smtClean="0">
                <a:solidFill>
                  <a:schemeClr val="tx2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Sociale Teams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58850" lvl="1" indent="-381000" eaLnBrk="1" hangingPunct="1"/>
            <a:r>
              <a:rPr lang="nl-NL" smtClean="0"/>
              <a:t>Sociale Teams: </a:t>
            </a:r>
          </a:p>
          <a:p>
            <a:pPr marL="1493838" lvl="2" indent="-342900" eaLnBrk="1" hangingPunct="1"/>
            <a:r>
              <a:rPr lang="nl-NL" sz="1600" b="1" smtClean="0"/>
              <a:t>scheppen veilig en positief ontwikkelingsklimaat kinderen </a:t>
            </a:r>
          </a:p>
          <a:p>
            <a:pPr marL="1493838" lvl="2" indent="-342900" eaLnBrk="1" hangingPunct="1"/>
            <a:r>
              <a:rPr lang="nl-NL" sz="1600" b="1" smtClean="0"/>
              <a:t>bij probleemgezinnen (in achterstandsbuurten) </a:t>
            </a:r>
          </a:p>
          <a:p>
            <a:pPr marL="1493838" lvl="2" indent="-342900" eaLnBrk="1" hangingPunct="1"/>
            <a:r>
              <a:rPr lang="nl-NL" sz="1600" b="1" smtClean="0"/>
              <a:t>middels het bieden van ondersteuning bij het op orde krijgen van de basis van het gezin (o.a. inkomen en schulden/ rondkomen, scholing, werk, huisvesting, sociale en maatschappelijke participatie, verzorging en opvoeding kinderen)</a:t>
            </a:r>
          </a:p>
          <a:p>
            <a:pPr marL="419100" indent="-419100" eaLnBrk="1" hangingPunct="1"/>
            <a:endParaRPr lang="nl-NL" sz="1600" b="0" smtClean="0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3419475" y="6550025"/>
            <a:ext cx="367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</a:rPr>
              <a:t>Onderzoek en Business Intelligence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4349750"/>
            <a:ext cx="2592388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D631DD-CDC2-4852-AAD5-D188BBB8F4A1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717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4AF5C5-9DC1-4832-B591-163B5EC63F81}" type="slidenum">
              <a:rPr lang="en-US" sz="1200" smtClean="0">
                <a:solidFill>
                  <a:schemeClr val="tx2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Sociale Teams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419475" y="6545263"/>
            <a:ext cx="367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Tx/>
              <a:buNone/>
            </a:pPr>
            <a:r>
              <a:rPr lang="en-US" sz="1400">
                <a:solidFill>
                  <a:schemeClr val="bg1"/>
                </a:solidFill>
              </a:rPr>
              <a:t>Onderzoek en Business Intelligence</a:t>
            </a:r>
          </a:p>
        </p:txBody>
      </p:sp>
      <p:pic>
        <p:nvPicPr>
          <p:cNvPr id="7174" name="Picture 8" descr="Spelende kind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457700"/>
            <a:ext cx="24479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100" indent="-419100" eaLnBrk="1" hangingPunct="1">
              <a:lnSpc>
                <a:spcPts val="2500"/>
              </a:lnSpc>
            </a:pPr>
            <a:r>
              <a:rPr lang="nl-NL" sz="2600" b="0" smtClean="0"/>
              <a:t>Project</a:t>
            </a:r>
          </a:p>
          <a:p>
            <a:pPr marL="958850" lvl="1" indent="-381000" eaLnBrk="1" hangingPunct="1">
              <a:lnSpc>
                <a:spcPts val="2500"/>
              </a:lnSpc>
            </a:pPr>
            <a:r>
              <a:rPr lang="nl-NL" sz="1800" smtClean="0"/>
              <a:t>1 oktober 2010 (4 teams 6 focuswijken), tot eind 2013</a:t>
            </a:r>
          </a:p>
          <a:p>
            <a:pPr marL="958850" lvl="1" indent="-381000" eaLnBrk="1" hangingPunct="1">
              <a:lnSpc>
                <a:spcPts val="2500"/>
              </a:lnSpc>
            </a:pPr>
            <a:r>
              <a:rPr lang="nl-NL" sz="1800" smtClean="0"/>
              <a:t>600-800 risicogezinnen per jaar</a:t>
            </a:r>
          </a:p>
          <a:p>
            <a:pPr marL="958850" lvl="1" indent="-381000" eaLnBrk="1" hangingPunct="1">
              <a:lnSpc>
                <a:spcPts val="2500"/>
              </a:lnSpc>
            </a:pPr>
            <a:r>
              <a:rPr lang="nl-NL" sz="1800" smtClean="0"/>
              <a:t>ontwikkelen effectieve vroegtijdige,preventieve aanpak multiprobleemgezinnen (mpg).</a:t>
            </a:r>
            <a:endParaRPr lang="nl-NL" sz="2400" smtClean="0"/>
          </a:p>
          <a:p>
            <a:pPr marL="958850" lvl="1" indent="-381000" eaLnBrk="1" hangingPunct="1">
              <a:lnSpc>
                <a:spcPts val="2500"/>
              </a:lnSpc>
              <a:buFont typeface="Wingdings" pitchFamily="2" charset="2"/>
              <a:buNone/>
            </a:pPr>
            <a:endParaRPr lang="nl-NL" sz="2400" smtClean="0"/>
          </a:p>
          <a:p>
            <a:pPr marL="419100" indent="-419100" eaLnBrk="1" hangingPunct="1">
              <a:lnSpc>
                <a:spcPts val="2500"/>
              </a:lnSpc>
            </a:pPr>
            <a:r>
              <a:rPr lang="nl-NL" sz="2600" b="0" smtClean="0"/>
              <a:t>Interventie</a:t>
            </a:r>
          </a:p>
          <a:p>
            <a:pPr marL="958850" lvl="1" indent="-381000" eaLnBrk="1" hangingPunct="1">
              <a:lnSpc>
                <a:spcPts val="2500"/>
              </a:lnSpc>
            </a:pPr>
            <a:r>
              <a:rPr lang="nl-NL" sz="1800" smtClean="0"/>
              <a:t>Praktisch, kort (6-9 maanden), outreachend, intensief, gefaseerd, integraal en eventueel aanvullend op gezinscoaching. </a:t>
            </a:r>
          </a:p>
          <a:p>
            <a:pPr marL="958850" lvl="1" indent="-381000" eaLnBrk="1" hangingPunct="1">
              <a:lnSpc>
                <a:spcPts val="2500"/>
              </a:lnSpc>
            </a:pPr>
            <a:r>
              <a:rPr lang="nl-NL" sz="1800" smtClean="0"/>
              <a:t>Basis op orde (financ., huisv., huishouden, opvoed., part.)</a:t>
            </a:r>
          </a:p>
          <a:p>
            <a:pPr marL="958850" lvl="1" indent="-381000" eaLnBrk="1" hangingPunct="1">
              <a:lnSpc>
                <a:spcPts val="2500"/>
              </a:lnSpc>
            </a:pPr>
            <a:r>
              <a:rPr lang="nl-NL" sz="1800" smtClean="0"/>
              <a:t>Probleemreductie en vergroten zelfredzaamheid</a:t>
            </a:r>
          </a:p>
          <a:p>
            <a:pPr marL="958850" lvl="1" indent="-381000" eaLnBrk="1" hangingPunct="1">
              <a:lnSpc>
                <a:spcPts val="2500"/>
              </a:lnSpc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6B86DB-5427-424E-826A-F317273894D6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819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D5D29-74F7-4B87-8577-AF8BA82337CC}" type="slidenum">
              <a:rPr lang="en-US" sz="1200" smtClean="0">
                <a:solidFill>
                  <a:schemeClr val="tx2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Onderzoek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 typeface="Wingdings" pitchFamily="2" charset="2"/>
              <a:buChar char="Ø"/>
            </a:pPr>
            <a:r>
              <a:rPr lang="nl-NL" smtClean="0"/>
              <a:t> Doel van het onderzoek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nl-NL" smtClean="0"/>
              <a:t>Bijdrage leveren aan het ontwikkelen van een (bewezen) effectieve methodiek Sociale Teams. </a:t>
            </a:r>
          </a:p>
          <a:p>
            <a:pPr lvl="3" eaLnBrk="1" hangingPunct="1">
              <a:buFont typeface="Wingdings" pitchFamily="2" charset="2"/>
              <a:buChar char="Ø"/>
            </a:pPr>
            <a:endParaRPr lang="nl-NL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nl-NL" smtClean="0"/>
              <a:t> Centrale probleemstelling: 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nl-NL" smtClean="0"/>
              <a:t>Werkt de methodiek van de “Sociale Teams” in Rotterdam, voor welke groepen en onder welke condities?</a:t>
            </a:r>
          </a:p>
          <a:p>
            <a:pPr lvl="2" eaLnBrk="1" hangingPunct="1">
              <a:buFont typeface="Wingdings" pitchFamily="2" charset="2"/>
              <a:buChar char="Ø"/>
            </a:pPr>
            <a:endParaRPr lang="nl-NL" smtClean="0"/>
          </a:p>
          <a:p>
            <a:pPr lvl="2" eaLnBrk="1" hangingPunct="1">
              <a:buFont typeface="Wingdings" pitchFamily="2" charset="2"/>
              <a:buChar char="Ø"/>
            </a:pPr>
            <a:endParaRPr lang="nl-NL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3441700" y="6550025"/>
            <a:ext cx="367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</a:rPr>
              <a:t>Onderzoek en 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49900-2DD8-4CF2-8744-DCF4008E1051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921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AE57FB-D382-49EE-9CC6-E94F7D34B33C}" type="slidenum">
              <a:rPr lang="en-US" sz="1200" smtClean="0">
                <a:solidFill>
                  <a:schemeClr val="tx2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Onderzoeksmethode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58850" lvl="1" indent="-381000" eaLnBrk="1" hangingPunct="1">
              <a:buFont typeface="Wingdings" pitchFamily="2" charset="2"/>
              <a:buNone/>
              <a:defRPr/>
            </a:pPr>
            <a:r>
              <a:rPr lang="en-US" sz="1900" dirty="0" err="1" smtClean="0"/>
              <a:t>Kenmerken</a:t>
            </a:r>
            <a:r>
              <a:rPr lang="en-US" sz="1900" dirty="0" smtClean="0"/>
              <a:t> </a:t>
            </a:r>
            <a:r>
              <a:rPr lang="en-US" sz="1900" dirty="0" err="1" smtClean="0"/>
              <a:t>interventie</a:t>
            </a:r>
            <a:r>
              <a:rPr lang="en-US" sz="1900" dirty="0" smtClean="0"/>
              <a:t>  </a:t>
            </a:r>
          </a:p>
          <a:p>
            <a:pPr marL="958850" lvl="1" indent="-381000" eaLnBrk="1" hangingPunct="1">
              <a:buFont typeface="Wingdings" pitchFamily="2" charset="2"/>
              <a:buAutoNum type="arabicPeriod"/>
              <a:defRPr/>
            </a:pPr>
            <a:r>
              <a:rPr lang="en-US" sz="1600" b="1" dirty="0" smtClean="0"/>
              <a:t>(</a:t>
            </a:r>
            <a:r>
              <a:rPr lang="en-US" sz="1600" b="1" dirty="0" err="1" smtClean="0"/>
              <a:t>deels</a:t>
            </a:r>
            <a:r>
              <a:rPr lang="en-US" sz="1600" b="1" dirty="0" smtClean="0"/>
              <a:t>) </a:t>
            </a:r>
            <a:r>
              <a:rPr lang="en-US" sz="1600" b="1" dirty="0" err="1" smtClean="0"/>
              <a:t>nieuw</a:t>
            </a:r>
            <a:r>
              <a:rPr lang="en-US" sz="1600" b="1" dirty="0" smtClean="0"/>
              <a:t> en in </a:t>
            </a:r>
            <a:r>
              <a:rPr lang="en-US" sz="1600" b="1" dirty="0" err="1" smtClean="0"/>
              <a:t>ontwikkeling</a:t>
            </a:r>
            <a:endParaRPr lang="en-US" sz="1600" b="1" dirty="0" smtClean="0"/>
          </a:p>
          <a:p>
            <a:pPr marL="958850" lvl="1" indent="-381000" eaLnBrk="1" hangingPunct="1">
              <a:buFont typeface="Wingdings" pitchFamily="2" charset="2"/>
              <a:buAutoNum type="arabicPeriod"/>
              <a:defRPr/>
            </a:pPr>
            <a:r>
              <a:rPr lang="en-US" sz="1600" b="1" dirty="0" smtClean="0"/>
              <a:t>complex</a:t>
            </a:r>
          </a:p>
          <a:p>
            <a:pPr marL="958850" lvl="1" indent="-381000" eaLnBrk="1" hangingPunct="1">
              <a:buFont typeface="Wingdings" pitchFamily="2" charset="2"/>
              <a:buAutoNum type="arabicPeriod"/>
              <a:defRPr/>
            </a:pPr>
            <a:r>
              <a:rPr lang="en-US" sz="1600" b="1" dirty="0" err="1" smtClean="0"/>
              <a:t>variatie</a:t>
            </a:r>
            <a:r>
              <a:rPr lang="en-US" sz="1600" b="1" dirty="0" smtClean="0"/>
              <a:t> in </a:t>
            </a:r>
            <a:r>
              <a:rPr lang="en-US" sz="1600" b="1" dirty="0" err="1" smtClean="0"/>
              <a:t>uitvoering</a:t>
            </a:r>
            <a:endParaRPr lang="en-US" sz="1600" dirty="0" smtClean="0"/>
          </a:p>
          <a:p>
            <a:pPr marL="577850" lvl="1" indent="0" eaLnBrk="1" hangingPunct="1">
              <a:buFont typeface="Wingdings" pitchFamily="2" charset="2"/>
              <a:buNone/>
              <a:defRPr/>
            </a:pPr>
            <a:endParaRPr lang="en-US" sz="1700" dirty="0" smtClean="0"/>
          </a:p>
          <a:p>
            <a:pPr marL="958850" lvl="1" indent="-381000" eaLnBrk="1" hangingPunct="1">
              <a:defRPr/>
            </a:pPr>
            <a:endParaRPr lang="en-US" sz="1600" b="1" dirty="0" smtClean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419475" y="6584950"/>
            <a:ext cx="367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</a:rPr>
              <a:t>www.rotterdam.nl/onderzoek</a:t>
            </a:r>
          </a:p>
        </p:txBody>
      </p:sp>
      <p:sp>
        <p:nvSpPr>
          <p:cNvPr id="9" name="Rechthoek 8"/>
          <p:cNvSpPr/>
          <p:nvPr/>
        </p:nvSpPr>
        <p:spPr>
          <a:xfrm>
            <a:off x="547688" y="2730500"/>
            <a:ext cx="8056562" cy="4657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en-US" sz="2000" b="1" dirty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/>
              <a:t>Theory of Change</a:t>
            </a:r>
          </a:p>
          <a:p>
            <a:pPr marL="0" lvl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marL="342900" lvl="1" indent="-342900">
              <a:lnSpc>
                <a:spcPct val="100000"/>
              </a:lnSpc>
              <a:defRPr/>
            </a:pPr>
            <a:r>
              <a:rPr lang="en-US" sz="2000" dirty="0"/>
              <a:t>defines all building blocks (outcomes, results, accomplishments, or preconditions) required to bring about a given long-term goal</a:t>
            </a:r>
          </a:p>
          <a:p>
            <a:pPr marL="342900" lvl="1" indent="-342900">
              <a:lnSpc>
                <a:spcPct val="100000"/>
              </a:lnSpc>
              <a:defRPr/>
            </a:pPr>
            <a:endParaRPr lang="en-US" sz="2000" dirty="0"/>
          </a:p>
          <a:p>
            <a:pPr marL="342900" lvl="1" indent="-342900">
              <a:lnSpc>
                <a:spcPct val="100000"/>
              </a:lnSpc>
              <a:defRPr/>
            </a:pPr>
            <a:r>
              <a:rPr lang="en-US" sz="2000" dirty="0"/>
              <a:t>map known as a pathway of change/change framework, which is a graphic representation of the change process. (</a:t>
            </a:r>
            <a:r>
              <a:rPr lang="en-US" sz="2000" dirty="0">
                <a:hlinkClick r:id="rId2"/>
              </a:rPr>
              <a:t>http://www.theoryofchange.org/</a:t>
            </a:r>
            <a:r>
              <a:rPr lang="en-US" sz="2000" dirty="0"/>
              <a:t>)</a:t>
            </a:r>
          </a:p>
          <a:p>
            <a:pPr marL="0" lvl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000" dirty="0"/>
          </a:p>
          <a:p>
            <a:pPr marL="0" lvl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000" dirty="0"/>
          </a:p>
          <a:p>
            <a:pPr marL="0" lvl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000" dirty="0"/>
          </a:p>
          <a:p>
            <a:pPr marL="0" lvl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000" dirty="0"/>
          </a:p>
          <a:p>
            <a:pPr marL="0" lvl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000" dirty="0"/>
          </a:p>
          <a:p>
            <a:pPr marL="0" lvl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000" dirty="0"/>
          </a:p>
          <a:p>
            <a:pPr marL="0" lvl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000" dirty="0"/>
          </a:p>
          <a:p>
            <a:pPr marL="0" lvl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000" dirty="0"/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nl-NL" sz="1000" dirty="0"/>
          </a:p>
        </p:txBody>
      </p:sp>
      <p:pic>
        <p:nvPicPr>
          <p:cNvPr id="9224" name="Picture 4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68363"/>
            <a:ext cx="36734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Theory of Change</a:t>
            </a:r>
          </a:p>
        </p:txBody>
      </p:sp>
      <p:sp>
        <p:nvSpPr>
          <p:cNvPr id="10243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F0188D-E5FD-45F8-9E86-36EFF75E482D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0244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649C5E-35E8-4723-8426-FBA3BFC468C1}" type="slidenum">
              <a:rPr lang="en-US" sz="1200" smtClean="0">
                <a:solidFill>
                  <a:schemeClr val="tx2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2"/>
              </a:solidFill>
            </a:endParaRPr>
          </a:p>
        </p:txBody>
      </p:sp>
      <p:pic>
        <p:nvPicPr>
          <p:cNvPr id="1024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068763"/>
            <a:ext cx="3133725" cy="2047875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hthoek 5"/>
          <p:cNvSpPr>
            <a:spLocks noChangeArrowheads="1"/>
          </p:cNvSpPr>
          <p:nvPr/>
        </p:nvSpPr>
        <p:spPr bwMode="auto">
          <a:xfrm>
            <a:off x="590550" y="908050"/>
            <a:ext cx="794226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58850" lvl="1" indent="-381000">
              <a:buFont typeface="Wingdings" pitchFamily="2" charset="2"/>
              <a:buNone/>
            </a:pPr>
            <a:r>
              <a:rPr lang="en-US" sz="1900"/>
              <a:t>Reden ToC-benadering en geen RCT-design</a:t>
            </a:r>
          </a:p>
          <a:p>
            <a:pPr marL="958850" lvl="1" indent="-381000">
              <a:buFont typeface="Wingdings" pitchFamily="2" charset="2"/>
              <a:buAutoNum type="arabicPeriod"/>
            </a:pPr>
            <a:r>
              <a:rPr lang="nl-NL" sz="1600" b="1"/>
              <a:t>interventie is moeilijk af te bakenen</a:t>
            </a:r>
          </a:p>
          <a:p>
            <a:pPr marL="958850" lvl="1" indent="-381000">
              <a:buFont typeface="Wingdings" pitchFamily="2" charset="2"/>
              <a:buAutoNum type="arabicPeriod"/>
            </a:pPr>
            <a:r>
              <a:rPr lang="en-US" sz="1600" b="1"/>
              <a:t>doelen en werkwijze liggen niet vast</a:t>
            </a:r>
          </a:p>
          <a:p>
            <a:pPr marL="958850" lvl="1" indent="-381000">
              <a:buFont typeface="Wingdings" pitchFamily="2" charset="2"/>
              <a:buAutoNum type="arabicPeriod"/>
            </a:pPr>
            <a:r>
              <a:rPr lang="en-US" sz="1600" b="1"/>
              <a:t>effectiviteit werkwijze (sterk) afhankelijk van de (veranderende) omstandigheden waaronder de interventie plaatsvindt (condities)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3876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hthoek 1"/>
          <p:cNvSpPr>
            <a:spLocks noChangeArrowheads="1"/>
          </p:cNvSpPr>
          <p:nvPr/>
        </p:nvSpPr>
        <p:spPr bwMode="auto">
          <a:xfrm>
            <a:off x="3492500" y="6550025"/>
            <a:ext cx="350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rgbClr val="FFFFFF"/>
                </a:solidFill>
              </a:rPr>
              <a:t>Onderzoek en 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D5BD67-F600-4FE9-AAD8-2B017A12F30C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126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05B84-6102-4299-B3A7-34A839F10C45}" type="slidenum">
              <a:rPr lang="en-US" sz="1200" smtClean="0">
                <a:solidFill>
                  <a:schemeClr val="tx2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Werkwijze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493838" lvl="2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r>
              <a:rPr lang="nl-NL" smtClean="0"/>
              <a:t>Kenmerken onderzoek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None/>
            </a:pPr>
            <a:endParaRPr lang="nl-NL" smtClean="0"/>
          </a:p>
          <a:p>
            <a:pPr marL="2073275" lvl="3" indent="-342900" eaLnBrk="1" hangingPunct="1">
              <a:lnSpc>
                <a:spcPts val="2500"/>
              </a:lnSpc>
              <a:buFontTx/>
              <a:buAutoNum type="arabicPeriod"/>
            </a:pPr>
            <a:r>
              <a:rPr lang="nl-NL" smtClean="0"/>
              <a:t>Resultaat- en procesanalyse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r>
              <a:rPr lang="nl-NL" smtClean="0"/>
              <a:t>“</a:t>
            </a:r>
            <a:r>
              <a:rPr lang="nl-NL" i="1" smtClean="0"/>
              <a:t>Werkt de methodiek van de Sociale Teams, voor welke groepen en onder welke condities?”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None/>
            </a:pPr>
            <a:endParaRPr lang="nl-NL" smtClean="0"/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None/>
            </a:pPr>
            <a:r>
              <a:rPr lang="nl-NL" smtClean="0"/>
              <a:t>2. Ontwikkelingsgericht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r>
              <a:rPr lang="nl-NL" smtClean="0"/>
              <a:t>Praktijkgericht en theoriegestuurd (ToC, RE),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r>
              <a:rPr lang="nl-NL" smtClean="0"/>
              <a:t>cyclisch (onderzoek-methodiek/werkwijze-onderzoek) en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r>
              <a:rPr lang="nl-NL" smtClean="0"/>
              <a:t>gefaseerd (exploratie, evaluatie, afronding)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endParaRPr lang="nl-NL" smtClean="0"/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None/>
            </a:pPr>
            <a:r>
              <a:rPr lang="nl-NL" smtClean="0"/>
              <a:t>3. Voorwaarden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r>
              <a:rPr lang="nl-NL" smtClean="0"/>
              <a:t>Breed draagvlak voor onderzoek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r>
              <a:rPr lang="nl-NL" smtClean="0"/>
              <a:t>Vertrouwen, openheid en betrokkenheid actoren</a:t>
            </a:r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endParaRPr lang="nl-NL" smtClean="0"/>
          </a:p>
          <a:p>
            <a:pPr marL="2073275" lvl="3" indent="-342900" eaLnBrk="1" hangingPunct="1">
              <a:lnSpc>
                <a:spcPts val="2500"/>
              </a:lnSpc>
              <a:buFont typeface="Wingdings" pitchFamily="2" charset="2"/>
              <a:buChar char="Ø"/>
            </a:pPr>
            <a:endParaRPr lang="nl-NL" smtClean="0"/>
          </a:p>
          <a:p>
            <a:pPr marL="958850" lvl="1" indent="-381000" eaLnBrk="1" hangingPunct="1">
              <a:buFont typeface="Wingdings" pitchFamily="2" charset="2"/>
              <a:buNone/>
            </a:pPr>
            <a:endParaRPr lang="nl-NL" smtClean="0"/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3419475" y="6550025"/>
            <a:ext cx="3673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</a:rPr>
              <a:t>Onderzoek en 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E0285E-C7D3-4FDF-BB0A-08339758280A}" type="datetime1">
              <a:rPr lang="nl-NL" sz="1200" smtClean="0">
                <a:solidFill>
                  <a:schemeClr val="tx2"/>
                </a:solidFill>
              </a:rPr>
              <a:pPr eaLnBrk="1" hangingPunct="1"/>
              <a:t>22-3-2013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03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5643C-A9B4-445C-ADAD-F0C608363AA5}" type="slidenum">
              <a:rPr lang="en-US" sz="1200" smtClean="0">
                <a:solidFill>
                  <a:schemeClr val="tx2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Cyclisch proces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719138" y="746125"/>
          <a:ext cx="76581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3419475" y="6543675"/>
            <a:ext cx="36734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1400">
                <a:solidFill>
                  <a:schemeClr val="bg1"/>
                </a:solidFill>
              </a:rPr>
              <a:t>Onderzoek en 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SoZaWe Wit">
  <a:themeElements>
    <a:clrScheme name="Sjabloon SoZaWe Wit 1">
      <a:dk1>
        <a:srgbClr val="0B1966"/>
      </a:dk1>
      <a:lt1>
        <a:srgbClr val="FFFFFF"/>
      </a:lt1>
      <a:dk2>
        <a:srgbClr val="FFFFFF"/>
      </a:dk2>
      <a:lt2>
        <a:srgbClr val="000000"/>
      </a:lt2>
      <a:accent1>
        <a:srgbClr val="18933C"/>
      </a:accent1>
      <a:accent2>
        <a:srgbClr val="1833D4"/>
      </a:accent2>
      <a:accent3>
        <a:srgbClr val="FFFFFF"/>
      </a:accent3>
      <a:accent4>
        <a:srgbClr val="081456"/>
      </a:accent4>
      <a:accent5>
        <a:srgbClr val="ABC8AF"/>
      </a:accent5>
      <a:accent6>
        <a:srgbClr val="152DC0"/>
      </a:accent6>
      <a:hlink>
        <a:srgbClr val="1FC14D"/>
      </a:hlink>
      <a:folHlink>
        <a:srgbClr val="6B7EEF"/>
      </a:folHlink>
    </a:clrScheme>
    <a:fontScheme name="Sjabloon SoZaWe W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739775" marR="0" indent="-161925" algn="l" defTabSz="914400" rtl="0" eaLnBrk="1" fontAlgn="base" latinLnBrk="0" hangingPunct="1">
          <a:lnSpc>
            <a:spcPts val="4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739775" marR="0" indent="-161925" algn="l" defTabSz="914400" rtl="0" eaLnBrk="1" fontAlgn="base" latinLnBrk="0" hangingPunct="1">
          <a:lnSpc>
            <a:spcPts val="4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jabloon SoZaWe Wit 1">
        <a:dk1>
          <a:srgbClr val="0B1966"/>
        </a:dk1>
        <a:lt1>
          <a:srgbClr val="FFFFFF"/>
        </a:lt1>
        <a:dk2>
          <a:srgbClr val="FFFFFF"/>
        </a:dk2>
        <a:lt2>
          <a:srgbClr val="000000"/>
        </a:lt2>
        <a:accent1>
          <a:srgbClr val="18933C"/>
        </a:accent1>
        <a:accent2>
          <a:srgbClr val="1833D4"/>
        </a:accent2>
        <a:accent3>
          <a:srgbClr val="FFFFFF"/>
        </a:accent3>
        <a:accent4>
          <a:srgbClr val="081456"/>
        </a:accent4>
        <a:accent5>
          <a:srgbClr val="ABC8AF"/>
        </a:accent5>
        <a:accent6>
          <a:srgbClr val="152DC0"/>
        </a:accent6>
        <a:hlink>
          <a:srgbClr val="1FC14D"/>
        </a:hlink>
        <a:folHlink>
          <a:srgbClr val="6B7E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SoZaWe Wit</Template>
  <TotalTime>883</TotalTime>
  <Words>729</Words>
  <Application>Microsoft Office PowerPoint</Application>
  <PresentationFormat>On-screen Show (4:3)</PresentationFormat>
  <Paragraphs>200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Sjabloon SoZaWe Wit</vt:lpstr>
      <vt:lpstr>Rol onderzoek ontwikkelen effectieve beleidsinterventies:  Theory of Change in de praktijk</vt:lpstr>
      <vt:lpstr>Inleiding</vt:lpstr>
      <vt:lpstr>Sociale Teams</vt:lpstr>
      <vt:lpstr>Sociale Teams</vt:lpstr>
      <vt:lpstr>Onderzoek</vt:lpstr>
      <vt:lpstr>Onderzoeksmethode</vt:lpstr>
      <vt:lpstr>Theory of Change</vt:lpstr>
      <vt:lpstr>Werkwijze</vt:lpstr>
      <vt:lpstr>Cyclisch proces</vt:lpstr>
      <vt:lpstr>Werkwijze</vt:lpstr>
      <vt:lpstr>Werkwijze</vt:lpstr>
      <vt:lpstr>Interventietheorie</vt:lpstr>
      <vt:lpstr>PowerPoint Presentation</vt:lpstr>
      <vt:lpstr>Vervolg</vt:lpstr>
      <vt:lpstr>Vragen en opmerkingen</vt:lpstr>
    </vt:vector>
  </TitlesOfParts>
  <Company>Gemeente Rotterdam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Sociaal-Wetenschappelijke Afdeling</dc:title>
  <dc:creator>Wentink T. (Toine)</dc:creator>
  <cp:lastModifiedBy>Laptop</cp:lastModifiedBy>
  <cp:revision>39</cp:revision>
  <dcterms:created xsi:type="dcterms:W3CDTF">2011-12-20T10:08:55Z</dcterms:created>
  <dcterms:modified xsi:type="dcterms:W3CDTF">2013-03-22T16:27:08Z</dcterms:modified>
</cp:coreProperties>
</file>